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311" r:id="rId4"/>
    <p:sldId id="258" r:id="rId5"/>
    <p:sldId id="282" r:id="rId6"/>
    <p:sldId id="283" r:id="rId7"/>
    <p:sldId id="313" r:id="rId8"/>
    <p:sldId id="291" r:id="rId9"/>
    <p:sldId id="292" r:id="rId10"/>
    <p:sldId id="287" r:id="rId11"/>
    <p:sldId id="303" r:id="rId12"/>
    <p:sldId id="299" r:id="rId13"/>
    <p:sldId id="300" r:id="rId14"/>
    <p:sldId id="298" r:id="rId15"/>
    <p:sldId id="301" r:id="rId16"/>
    <p:sldId id="293" r:id="rId17"/>
    <p:sldId id="304" r:id="rId18"/>
    <p:sldId id="306" r:id="rId19"/>
    <p:sldId id="307" r:id="rId20"/>
    <p:sldId id="309" r:id="rId21"/>
    <p:sldId id="310" r:id="rId22"/>
    <p:sldId id="312" r:id="rId23"/>
    <p:sldId id="272" r:id="rId2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33"/>
    <a:srgbClr val="AEB0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49" autoAdjust="0"/>
    <p:restoredTop sz="93190" autoAdjust="0"/>
  </p:normalViewPr>
  <p:slideViewPr>
    <p:cSldViewPr snapToGrid="0">
      <p:cViewPr>
        <p:scale>
          <a:sx n="66" d="100"/>
          <a:sy n="66" d="100"/>
        </p:scale>
        <p:origin x="-2220" y="-882"/>
      </p:cViewPr>
      <p:guideLst>
        <p:guide orient="horz" pos="1493"/>
        <p:guide orient="horz" pos="651"/>
        <p:guide orient="horz" pos="2960"/>
        <p:guide orient="horz" pos="2838"/>
        <p:guide orient="horz" pos="1021"/>
        <p:guide pos="5150"/>
        <p:guide pos="86"/>
        <p:guide pos="611"/>
      </p:guideLst>
    </p:cSldViewPr>
  </p:slideViewPr>
  <p:notesTextViewPr>
    <p:cViewPr>
      <p:scale>
        <a:sx n="100" d="100"/>
        <a:sy n="100" d="100"/>
      </p:scale>
      <p:origin x="0" y="0"/>
    </p:cViewPr>
  </p:notesTextViewPr>
  <p:sorterViewPr>
    <p:cViewPr>
      <p:scale>
        <a:sx n="158" d="100"/>
        <a:sy n="158" d="100"/>
      </p:scale>
      <p:origin x="0" y="280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F:\MobextPC_feb15_2013\Mobext\Proyectos\Cencosud\Graficos%20Presentaci&#243;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a:pPr>
            <a:r>
              <a:rPr lang="es-CO" sz="1400" dirty="0"/>
              <a:t>Penetración</a:t>
            </a:r>
            <a:r>
              <a:rPr lang="es-CO" sz="1400" baseline="0" dirty="0"/>
              <a:t> Telefonía Móvil</a:t>
            </a:r>
            <a:endParaRPr lang="es-CO" sz="1400" dirty="0"/>
          </a:p>
        </c:rich>
      </c:tx>
      <c:layout/>
      <c:overlay val="0"/>
    </c:title>
    <c:autoTitleDeleted val="0"/>
    <c:plotArea>
      <c:layout/>
      <c:barChart>
        <c:barDir val="col"/>
        <c:grouping val="clustered"/>
        <c:varyColors val="0"/>
        <c:ser>
          <c:idx val="1"/>
          <c:order val="1"/>
          <c:tx>
            <c:strRef>
              <c:f>'[Graficos Presentación.xlsx]Hoja1'!$C$1</c:f>
              <c:strCache>
                <c:ptCount val="1"/>
                <c:pt idx="0">
                  <c:v>PENETRACION</c:v>
                </c:pt>
              </c:strCache>
            </c:strRef>
          </c:tx>
          <c:invertIfNegative val="0"/>
          <c:cat>
            <c:strRef>
              <c:f>'[Graficos Presentación.xlsx]Hoja1'!$A$2:$A$8</c:f>
              <c:strCache>
                <c:ptCount val="7"/>
                <c:pt idx="0">
                  <c:v>2011-1T</c:v>
                </c:pt>
                <c:pt idx="1">
                  <c:v>2011-2T</c:v>
                </c:pt>
                <c:pt idx="2">
                  <c:v>2011-3T</c:v>
                </c:pt>
                <c:pt idx="3">
                  <c:v>2011-4T</c:v>
                </c:pt>
                <c:pt idx="4">
                  <c:v>2012-1T</c:v>
                </c:pt>
                <c:pt idx="5">
                  <c:v>2012-2T</c:v>
                </c:pt>
                <c:pt idx="6">
                  <c:v>2012-3T</c:v>
                </c:pt>
              </c:strCache>
            </c:strRef>
          </c:cat>
          <c:val>
            <c:numRef>
              <c:f>'[Graficos Presentación.xlsx]Hoja1'!$C$2:$C$8</c:f>
              <c:numCache>
                <c:formatCode>0.00%</c:formatCode>
                <c:ptCount val="7"/>
                <c:pt idx="0">
                  <c:v>0.98499999999999999</c:v>
                </c:pt>
                <c:pt idx="1">
                  <c:v>1.006</c:v>
                </c:pt>
                <c:pt idx="2">
                  <c:v>1.0369999999999993</c:v>
                </c:pt>
                <c:pt idx="3">
                  <c:v>1.0029999999999992</c:v>
                </c:pt>
                <c:pt idx="4">
                  <c:v>1.006</c:v>
                </c:pt>
                <c:pt idx="5">
                  <c:v>1.028</c:v>
                </c:pt>
                <c:pt idx="6">
                  <c:v>1.0449999999999993</c:v>
                </c:pt>
              </c:numCache>
            </c:numRef>
          </c:val>
        </c:ser>
        <c:dLbls>
          <c:showLegendKey val="0"/>
          <c:showVal val="0"/>
          <c:showCatName val="0"/>
          <c:showSerName val="0"/>
          <c:showPercent val="0"/>
          <c:showBubbleSize val="0"/>
        </c:dLbls>
        <c:gapWidth val="40"/>
        <c:overlap val="-25"/>
        <c:axId val="83104128"/>
        <c:axId val="83105664"/>
      </c:barChart>
      <c:lineChart>
        <c:grouping val="standard"/>
        <c:varyColors val="0"/>
        <c:ser>
          <c:idx val="0"/>
          <c:order val="0"/>
          <c:tx>
            <c:strRef>
              <c:f>'[Graficos Presentación.xlsx]Hoja1'!$B$1</c:f>
              <c:strCache>
                <c:ptCount val="1"/>
                <c:pt idx="0">
                  <c:v>ABONADOS</c:v>
                </c:pt>
              </c:strCache>
            </c:strRef>
          </c:tx>
          <c:spPr>
            <a:ln w="25400" cap="flat">
              <a:bevel/>
            </a:ln>
          </c:spPr>
          <c:marker>
            <c:symbol val="none"/>
          </c:marker>
          <c:cat>
            <c:strRef>
              <c:f>'[Graficos Presentación.xlsx]Hoja1'!$A$2:$A$8</c:f>
              <c:strCache>
                <c:ptCount val="7"/>
                <c:pt idx="0">
                  <c:v>2011-1T</c:v>
                </c:pt>
                <c:pt idx="1">
                  <c:v>2011-2T</c:v>
                </c:pt>
                <c:pt idx="2">
                  <c:v>2011-3T</c:v>
                </c:pt>
                <c:pt idx="3">
                  <c:v>2011-4T</c:v>
                </c:pt>
                <c:pt idx="4">
                  <c:v>2012-1T</c:v>
                </c:pt>
                <c:pt idx="5">
                  <c:v>2012-2T</c:v>
                </c:pt>
                <c:pt idx="6">
                  <c:v>2012-3T</c:v>
                </c:pt>
              </c:strCache>
            </c:strRef>
          </c:cat>
          <c:val>
            <c:numRef>
              <c:f>'[Graficos Presentación.xlsx]Hoja1'!$B$2:$B$8</c:f>
              <c:numCache>
                <c:formatCode>_(* #,##0_);_(* \(#,##0\);_(* "-"??_);_(@_)</c:formatCode>
                <c:ptCount val="7"/>
                <c:pt idx="0">
                  <c:v>45342049</c:v>
                </c:pt>
                <c:pt idx="1">
                  <c:v>46314709</c:v>
                </c:pt>
                <c:pt idx="2">
                  <c:v>47747912</c:v>
                </c:pt>
                <c:pt idx="3">
                  <c:v>46200421</c:v>
                </c:pt>
                <c:pt idx="4">
                  <c:v>46842257</c:v>
                </c:pt>
                <c:pt idx="5">
                  <c:v>47885376</c:v>
                </c:pt>
                <c:pt idx="6">
                  <c:v>48699217</c:v>
                </c:pt>
              </c:numCache>
            </c:numRef>
          </c:val>
          <c:smooth val="0"/>
        </c:ser>
        <c:dLbls>
          <c:showLegendKey val="0"/>
          <c:showVal val="0"/>
          <c:showCatName val="0"/>
          <c:showSerName val="0"/>
          <c:showPercent val="0"/>
          <c:showBubbleSize val="0"/>
        </c:dLbls>
        <c:marker val="1"/>
        <c:smooth val="0"/>
        <c:axId val="83121280"/>
        <c:axId val="83107200"/>
      </c:lineChart>
      <c:catAx>
        <c:axId val="83104128"/>
        <c:scaling>
          <c:orientation val="minMax"/>
        </c:scaling>
        <c:delete val="0"/>
        <c:axPos val="b"/>
        <c:majorTickMark val="none"/>
        <c:minorTickMark val="none"/>
        <c:tickLblPos val="nextTo"/>
        <c:txPr>
          <a:bodyPr/>
          <a:lstStyle/>
          <a:p>
            <a:pPr>
              <a:defRPr sz="800"/>
            </a:pPr>
            <a:endParaRPr lang="es-CO"/>
          </a:p>
        </c:txPr>
        <c:crossAx val="83105664"/>
        <c:crosses val="autoZero"/>
        <c:auto val="1"/>
        <c:lblAlgn val="ctr"/>
        <c:lblOffset val="100"/>
        <c:noMultiLvlLbl val="0"/>
      </c:catAx>
      <c:valAx>
        <c:axId val="83105664"/>
        <c:scaling>
          <c:orientation val="minMax"/>
          <c:max val="1.05"/>
          <c:min val="0.30000000000000032"/>
        </c:scaling>
        <c:delete val="0"/>
        <c:axPos val="l"/>
        <c:majorGridlines/>
        <c:numFmt formatCode="0.00%" sourceLinked="1"/>
        <c:majorTickMark val="none"/>
        <c:minorTickMark val="none"/>
        <c:tickLblPos val="nextTo"/>
        <c:txPr>
          <a:bodyPr/>
          <a:lstStyle/>
          <a:p>
            <a:pPr>
              <a:defRPr sz="800"/>
            </a:pPr>
            <a:endParaRPr lang="es-CO"/>
          </a:p>
        </c:txPr>
        <c:crossAx val="83104128"/>
        <c:crosses val="autoZero"/>
        <c:crossBetween val="between"/>
      </c:valAx>
      <c:valAx>
        <c:axId val="83107200"/>
        <c:scaling>
          <c:orientation val="minMax"/>
          <c:max val="50000000"/>
          <c:min val="30000000"/>
        </c:scaling>
        <c:delete val="0"/>
        <c:axPos val="r"/>
        <c:numFmt formatCode="_(* #,##0_);_(* \(#,##0\);_(* &quot;-&quot;??_);_(@_)" sourceLinked="1"/>
        <c:majorTickMark val="out"/>
        <c:minorTickMark val="none"/>
        <c:tickLblPos val="nextTo"/>
        <c:txPr>
          <a:bodyPr/>
          <a:lstStyle/>
          <a:p>
            <a:pPr>
              <a:defRPr sz="800"/>
            </a:pPr>
            <a:endParaRPr lang="es-CO"/>
          </a:p>
        </c:txPr>
        <c:crossAx val="83121280"/>
        <c:crosses val="max"/>
        <c:crossBetween val="between"/>
      </c:valAx>
      <c:catAx>
        <c:axId val="83121280"/>
        <c:scaling>
          <c:orientation val="minMax"/>
        </c:scaling>
        <c:delete val="1"/>
        <c:axPos val="b"/>
        <c:majorTickMark val="out"/>
        <c:minorTickMark val="none"/>
        <c:tickLblPos val="none"/>
        <c:crossAx val="83107200"/>
        <c:crosses val="autoZero"/>
        <c:auto val="1"/>
        <c:lblAlgn val="ctr"/>
        <c:lblOffset val="100"/>
        <c:noMultiLvlLbl val="0"/>
      </c:catAx>
    </c:plotArea>
    <c:legend>
      <c:legendPos val="b"/>
      <c:layout/>
      <c:overlay val="0"/>
      <c:txPr>
        <a:bodyPr/>
        <a:lstStyle/>
        <a:p>
          <a:pPr>
            <a:defRPr sz="800"/>
          </a:pPr>
          <a:endParaRPr lang="es-CO"/>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CO"/>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a:pPr>
            <a:r>
              <a:rPr lang="es-CO" sz="1400" dirty="0"/>
              <a:t>Abonados Servicio Internet Móvil</a:t>
            </a:r>
          </a:p>
        </c:rich>
      </c:tx>
      <c:layout/>
      <c:overlay val="0"/>
    </c:title>
    <c:autoTitleDeleted val="0"/>
    <c:plotArea>
      <c:layout/>
      <c:barChart>
        <c:barDir val="col"/>
        <c:grouping val="clustered"/>
        <c:varyColors val="0"/>
        <c:ser>
          <c:idx val="0"/>
          <c:order val="0"/>
          <c:tx>
            <c:strRef>
              <c:f>Hoja1!$B$24</c:f>
              <c:strCache>
                <c:ptCount val="1"/>
                <c:pt idx="0">
                  <c:v>SUSCRIPCION</c:v>
                </c:pt>
              </c:strCache>
            </c:strRef>
          </c:tx>
          <c:invertIfNegative val="0"/>
          <c:cat>
            <c:strRef>
              <c:f>Hoja1!$A$25:$A$31</c:f>
              <c:strCache>
                <c:ptCount val="7"/>
                <c:pt idx="0">
                  <c:v>2011-1T</c:v>
                </c:pt>
                <c:pt idx="1">
                  <c:v>2011-2T</c:v>
                </c:pt>
                <c:pt idx="2">
                  <c:v>2011-3T</c:v>
                </c:pt>
                <c:pt idx="3">
                  <c:v>2011-4T</c:v>
                </c:pt>
                <c:pt idx="4">
                  <c:v>2012-1T</c:v>
                </c:pt>
                <c:pt idx="5">
                  <c:v>2012-2T</c:v>
                </c:pt>
                <c:pt idx="6">
                  <c:v>2012-3T</c:v>
                </c:pt>
              </c:strCache>
            </c:strRef>
          </c:cat>
          <c:val>
            <c:numRef>
              <c:f>Hoja1!$B$25:$B$31</c:f>
              <c:numCache>
                <c:formatCode>_(* #,##0_);_(* \(#,##0\);_(* "-"??_);_(@_)</c:formatCode>
                <c:ptCount val="7"/>
                <c:pt idx="0">
                  <c:v>2197646</c:v>
                </c:pt>
                <c:pt idx="1">
                  <c:v>2479478</c:v>
                </c:pt>
                <c:pt idx="2">
                  <c:v>2686056</c:v>
                </c:pt>
                <c:pt idx="3">
                  <c:v>2788733</c:v>
                </c:pt>
                <c:pt idx="4">
                  <c:v>2964612</c:v>
                </c:pt>
                <c:pt idx="5">
                  <c:v>3070132</c:v>
                </c:pt>
                <c:pt idx="6">
                  <c:v>3290281</c:v>
                </c:pt>
              </c:numCache>
            </c:numRef>
          </c:val>
        </c:ser>
        <c:ser>
          <c:idx val="1"/>
          <c:order val="1"/>
          <c:tx>
            <c:strRef>
              <c:f>Hoja1!$C$24</c:f>
              <c:strCache>
                <c:ptCount val="1"/>
                <c:pt idx="0">
                  <c:v>DEMANDA</c:v>
                </c:pt>
              </c:strCache>
            </c:strRef>
          </c:tx>
          <c:invertIfNegative val="0"/>
          <c:cat>
            <c:strRef>
              <c:f>Hoja1!$A$25:$A$31</c:f>
              <c:strCache>
                <c:ptCount val="7"/>
                <c:pt idx="0">
                  <c:v>2011-1T</c:v>
                </c:pt>
                <c:pt idx="1">
                  <c:v>2011-2T</c:v>
                </c:pt>
                <c:pt idx="2">
                  <c:v>2011-3T</c:v>
                </c:pt>
                <c:pt idx="3">
                  <c:v>2011-4T</c:v>
                </c:pt>
                <c:pt idx="4">
                  <c:v>2012-1T</c:v>
                </c:pt>
                <c:pt idx="5">
                  <c:v>2012-2T</c:v>
                </c:pt>
                <c:pt idx="6">
                  <c:v>2012-3T</c:v>
                </c:pt>
              </c:strCache>
            </c:strRef>
          </c:cat>
          <c:val>
            <c:numRef>
              <c:f>Hoja1!$C$25:$C$31</c:f>
              <c:numCache>
                <c:formatCode>_(* #,##0_);_(* \(#,##0\);_(* "-"??_);_(@_)</c:formatCode>
                <c:ptCount val="7"/>
                <c:pt idx="0">
                  <c:v>10494148</c:v>
                </c:pt>
                <c:pt idx="1">
                  <c:v>11061862</c:v>
                </c:pt>
                <c:pt idx="2">
                  <c:v>12236730</c:v>
                </c:pt>
                <c:pt idx="3">
                  <c:v>13663500</c:v>
                </c:pt>
                <c:pt idx="4">
                  <c:v>14106119</c:v>
                </c:pt>
                <c:pt idx="5">
                  <c:v>14730021</c:v>
                </c:pt>
                <c:pt idx="6">
                  <c:v>15240419</c:v>
                </c:pt>
              </c:numCache>
            </c:numRef>
          </c:val>
        </c:ser>
        <c:dLbls>
          <c:showLegendKey val="0"/>
          <c:showVal val="0"/>
          <c:showCatName val="0"/>
          <c:showSerName val="0"/>
          <c:showPercent val="0"/>
          <c:showBubbleSize val="0"/>
        </c:dLbls>
        <c:gapWidth val="37"/>
        <c:overlap val="-25"/>
        <c:axId val="83164544"/>
        <c:axId val="83338368"/>
      </c:barChart>
      <c:catAx>
        <c:axId val="83164544"/>
        <c:scaling>
          <c:orientation val="minMax"/>
        </c:scaling>
        <c:delete val="0"/>
        <c:axPos val="b"/>
        <c:majorTickMark val="none"/>
        <c:minorTickMark val="none"/>
        <c:tickLblPos val="nextTo"/>
        <c:txPr>
          <a:bodyPr/>
          <a:lstStyle/>
          <a:p>
            <a:pPr>
              <a:defRPr sz="800"/>
            </a:pPr>
            <a:endParaRPr lang="es-CO"/>
          </a:p>
        </c:txPr>
        <c:crossAx val="83338368"/>
        <c:crosses val="autoZero"/>
        <c:auto val="1"/>
        <c:lblAlgn val="ctr"/>
        <c:lblOffset val="100"/>
        <c:noMultiLvlLbl val="0"/>
      </c:catAx>
      <c:valAx>
        <c:axId val="83338368"/>
        <c:scaling>
          <c:orientation val="minMax"/>
          <c:max val="15500000"/>
          <c:min val="-500000"/>
        </c:scaling>
        <c:delete val="0"/>
        <c:axPos val="l"/>
        <c:majorGridlines/>
        <c:numFmt formatCode="_(* #,##0_);_(* \(#,##0\);_(* &quot;-&quot;??_);_(@_)" sourceLinked="1"/>
        <c:majorTickMark val="none"/>
        <c:minorTickMark val="none"/>
        <c:tickLblPos val="nextTo"/>
        <c:txPr>
          <a:bodyPr/>
          <a:lstStyle/>
          <a:p>
            <a:pPr>
              <a:defRPr sz="800"/>
            </a:pPr>
            <a:endParaRPr lang="es-CO"/>
          </a:p>
        </c:txPr>
        <c:crossAx val="83164544"/>
        <c:crosses val="autoZero"/>
        <c:crossBetween val="between"/>
      </c:valAx>
    </c:plotArea>
    <c:legend>
      <c:legendPos val="b"/>
      <c:layout/>
      <c:overlay val="0"/>
      <c:txPr>
        <a:bodyPr/>
        <a:lstStyle/>
        <a:p>
          <a:pPr>
            <a:defRPr sz="800"/>
          </a:pPr>
          <a:endParaRPr lang="es-CO"/>
        </a:p>
      </c:txPr>
    </c:legend>
    <c:plotVisOnly val="1"/>
    <c:dispBlanksAs val="gap"/>
    <c:showDLblsOverMax val="0"/>
  </c:chart>
  <c:txPr>
    <a:bodyPr/>
    <a:lstStyle/>
    <a:p>
      <a:pPr>
        <a:defRPr sz="1800"/>
      </a:pPr>
      <a:endParaRPr lang="es-CO"/>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B041C0-46EE-7D43-8806-0F6427993E7E}" type="datetimeFigureOut">
              <a:rPr lang="en-US" smtClean="0"/>
              <a:pPr/>
              <a:t>2/19/2013</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646C6B-6B5B-B846-B904-783F27D5E183}" type="slidenum">
              <a:rPr lang="en-GB" smtClean="0"/>
              <a:pPr/>
              <a:t>‹Nº›</a:t>
            </a:fld>
            <a:endParaRPr lang="en-GB" dirty="0"/>
          </a:p>
        </p:txBody>
      </p:sp>
    </p:spTree>
    <p:extLst>
      <p:ext uri="{BB962C8B-B14F-4D97-AF65-F5344CB8AC3E}">
        <p14:creationId xmlns:p14="http://schemas.microsoft.com/office/powerpoint/2010/main" val="12453820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lnSpc>
                <a:spcPts val="1400"/>
              </a:lnSpc>
            </a:pPr>
            <a:r>
              <a:rPr lang="en-US" sz="1200" b="0" i="0" u="none" strike="noStrike" kern="1200" spc="-10" baseline="0" dirty="0" smtClean="0">
                <a:solidFill>
                  <a:srgbClr val="FFFFFF"/>
                </a:solidFill>
                <a:latin typeface="+mn-lt"/>
                <a:ea typeface="+mn-ea"/>
                <a:cs typeface="+mn-cs"/>
              </a:rPr>
              <a:t>Insert your image here </a:t>
            </a:r>
          </a:p>
          <a:p>
            <a:pPr rtl="0">
              <a:lnSpc>
                <a:spcPts val="1400"/>
              </a:lnSpc>
            </a:pPr>
            <a:r>
              <a:rPr lang="en-US" sz="1200" b="0" i="0" u="none" strike="noStrike" kern="1200" spc="-10" baseline="0" dirty="0" smtClean="0">
                <a:solidFill>
                  <a:srgbClr val="FFFFFF"/>
                </a:solidFill>
                <a:latin typeface="+mn-lt"/>
                <a:ea typeface="+mn-ea"/>
                <a:cs typeface="+mn-cs"/>
              </a:rPr>
              <a:t>See brand guidelines</a:t>
            </a:r>
          </a:p>
          <a:p>
            <a:pPr rtl="0">
              <a:lnSpc>
                <a:spcPts val="1400"/>
              </a:lnSpc>
            </a:pPr>
            <a:r>
              <a:rPr lang="en-US" sz="1200" b="0" i="0" u="none" strike="noStrike" kern="1200" spc="-10" baseline="0" dirty="0" smtClean="0">
                <a:solidFill>
                  <a:srgbClr val="FFFFFF"/>
                </a:solidFill>
                <a:latin typeface="+mn-lt"/>
                <a:ea typeface="+mn-ea"/>
                <a:cs typeface="+mn-cs"/>
              </a:rPr>
              <a:t>The Image must be:</a:t>
            </a:r>
          </a:p>
          <a:p>
            <a:pPr rtl="0">
              <a:lnSpc>
                <a:spcPts val="1400"/>
              </a:lnSpc>
            </a:pPr>
            <a:r>
              <a:rPr lang="en-US" sz="1200" b="0" i="0" u="none" strike="noStrike" kern="1200" spc="-10" baseline="0" dirty="0" smtClean="0">
                <a:solidFill>
                  <a:srgbClr val="FFFFFF"/>
                </a:solidFill>
                <a:latin typeface="+mn-lt"/>
                <a:ea typeface="+mn-ea"/>
                <a:cs typeface="+mn-cs"/>
              </a:rPr>
              <a:t>Full Bleed</a:t>
            </a:r>
            <a:endParaRPr lang="en-GB" sz="1200" spc="-10" baseline="0" dirty="0" smtClean="0">
              <a:solidFill>
                <a:srgbClr val="FFFFFF"/>
              </a:solidFill>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To</a:t>
            </a:r>
            <a:r>
              <a:rPr lang="en-GB" sz="1200" kern="1200" baseline="0" dirty="0" smtClean="0">
                <a:solidFill>
                  <a:schemeClr val="tx1"/>
                </a:solidFill>
                <a:latin typeface="+mn-lt"/>
                <a:ea typeface="+mn-ea"/>
                <a:cs typeface="+mn-cs"/>
              </a:rPr>
              <a:t> insert a background image please click on the background using the right hand button of your mouse.</a:t>
            </a:r>
          </a:p>
          <a:p>
            <a:r>
              <a:rPr lang="en-GB" sz="1200" kern="1200" baseline="0" dirty="0" smtClean="0">
                <a:solidFill>
                  <a:schemeClr val="tx1"/>
                </a:solidFill>
                <a:latin typeface="+mn-lt"/>
                <a:ea typeface="+mn-ea"/>
                <a:cs typeface="+mn-cs"/>
              </a:rPr>
              <a:t>From the menu choose FORMAT BACKGROUND then choose PICTURE OR TEXTURE, from FILE choose picture and navigate to select the picture you want to place.</a:t>
            </a:r>
          </a:p>
          <a:p>
            <a:endParaRPr lang="en-GB" sz="1200" kern="1200" baseline="0" dirty="0" smtClean="0">
              <a:solidFill>
                <a:schemeClr val="tx1"/>
              </a:solidFill>
              <a:latin typeface="+mn-lt"/>
              <a:ea typeface="+mn-ea"/>
              <a:cs typeface="+mn-cs"/>
            </a:endParaRPr>
          </a:p>
          <a:p>
            <a:r>
              <a:rPr lang="en-GB" sz="1200" kern="1200" baseline="0" dirty="0" smtClean="0">
                <a:solidFill>
                  <a:schemeClr val="tx1"/>
                </a:solidFill>
                <a:latin typeface="+mn-lt"/>
                <a:ea typeface="+mn-ea"/>
                <a:cs typeface="+mn-cs"/>
              </a:rPr>
              <a:t>The picture will be placed behind the text and the logo. PLEASE MAKE SURE THE PICTURE IS 4:3 AND High enough resolution.</a:t>
            </a:r>
          </a:p>
        </p:txBody>
      </p:sp>
      <p:sp>
        <p:nvSpPr>
          <p:cNvPr id="4" name="Slide Number Placeholder 3"/>
          <p:cNvSpPr>
            <a:spLocks noGrp="1"/>
          </p:cNvSpPr>
          <p:nvPr>
            <p:ph type="sldNum" sz="quarter" idx="10"/>
          </p:nvPr>
        </p:nvSpPr>
        <p:spPr/>
        <p:txBody>
          <a:bodyPr/>
          <a:lstStyle/>
          <a:p>
            <a:fld id="{6C646C6B-6B5B-B846-B904-783F27D5E183}" type="slidenum">
              <a:rPr lang="en-GB" smtClean="0"/>
              <a:pPr/>
              <a:t>1</a:t>
            </a:fld>
            <a:endParaRPr lang="en-GB" dirty="0"/>
          </a:p>
        </p:txBody>
      </p:sp>
    </p:spTree>
    <p:extLst>
      <p:ext uri="{BB962C8B-B14F-4D97-AF65-F5344CB8AC3E}">
        <p14:creationId xmlns:p14="http://schemas.microsoft.com/office/powerpoint/2010/main" val="2790212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O" dirty="0"/>
          </a:p>
        </p:txBody>
      </p:sp>
      <p:sp>
        <p:nvSpPr>
          <p:cNvPr id="4" name="3 Marcador de número de diapositiva"/>
          <p:cNvSpPr>
            <a:spLocks noGrp="1"/>
          </p:cNvSpPr>
          <p:nvPr>
            <p:ph type="sldNum" sz="quarter" idx="10"/>
          </p:nvPr>
        </p:nvSpPr>
        <p:spPr/>
        <p:txBody>
          <a:bodyPr/>
          <a:lstStyle/>
          <a:p>
            <a:fld id="{6C646C6B-6B5B-B846-B904-783F27D5E183}" type="slidenum">
              <a:rPr lang="en-GB" smtClean="0"/>
              <a:pPr/>
              <a:t>6</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pening Slide">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5426" y="936333"/>
            <a:ext cx="7256221" cy="1102519"/>
          </a:xfrm>
        </p:spPr>
        <p:txBody>
          <a:bodyPr/>
          <a:lstStyle>
            <a:lvl1pPr>
              <a:lnSpc>
                <a:spcPct val="90000"/>
              </a:lnSpc>
              <a:defRPr sz="6200" b="0" cap="all">
                <a:solidFill>
                  <a:schemeClr val="bg1"/>
                </a:solidFill>
              </a:defRPr>
            </a:lvl1pPr>
          </a:lstStyle>
          <a:p>
            <a:r>
              <a:rPr lang="en-GB" dirty="0" smtClean="0"/>
              <a:t>Click to edit Master title</a:t>
            </a:r>
            <a:endParaRPr lang="en-GB" dirty="0"/>
          </a:p>
        </p:txBody>
      </p:sp>
      <p:sp>
        <p:nvSpPr>
          <p:cNvPr id="3" name="Subtitle 2"/>
          <p:cNvSpPr>
            <a:spLocks noGrp="1"/>
          </p:cNvSpPr>
          <p:nvPr>
            <p:ph type="subTitle" idx="1"/>
          </p:nvPr>
        </p:nvSpPr>
        <p:spPr>
          <a:xfrm>
            <a:off x="1355424" y="2785403"/>
            <a:ext cx="6400800" cy="349668"/>
          </a:xfrm>
          <a:prstGeom prst="rect">
            <a:avLst/>
          </a:prstGeom>
        </p:spPr>
        <p:txBody>
          <a:bodyPr>
            <a:spAutoFit/>
          </a:bodyPr>
          <a:lstStyle>
            <a:lvl1pPr marL="0" indent="0" algn="l">
              <a:lnSpc>
                <a:spcPts val="2600"/>
              </a:lnSpc>
              <a:buNone/>
              <a:defRPr sz="2800" spc="-7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768800" y="4820847"/>
            <a:ext cx="1122782" cy="120811"/>
          </a:xfrm>
          <a:prstGeom prst="rect">
            <a:avLst/>
          </a:prstGeom>
        </p:spPr>
      </p:pic>
      <p:grpSp>
        <p:nvGrpSpPr>
          <p:cNvPr id="10" name="Group 9"/>
          <p:cNvGrpSpPr/>
          <p:nvPr userDrawn="1"/>
        </p:nvGrpSpPr>
        <p:grpSpPr>
          <a:xfrm>
            <a:off x="934213" y="1034673"/>
            <a:ext cx="149847" cy="586165"/>
            <a:chOff x="934214" y="1603375"/>
            <a:chExt cx="145286" cy="568325"/>
          </a:xfrm>
          <a:solidFill>
            <a:schemeClr val="accent1"/>
          </a:solidFill>
        </p:grpSpPr>
        <p:sp>
          <p:nvSpPr>
            <p:cNvPr id="11" name="Rectangle 10"/>
            <p:cNvSpPr/>
            <p:nvPr userDrawn="1"/>
          </p:nvSpPr>
          <p:spPr>
            <a:xfrm>
              <a:off x="934214" y="1603375"/>
              <a:ext cx="145286" cy="26352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2" name="Rectangle 11"/>
            <p:cNvSpPr/>
            <p:nvPr userDrawn="1"/>
          </p:nvSpPr>
          <p:spPr>
            <a:xfrm>
              <a:off x="934214" y="1930399"/>
              <a:ext cx="145286" cy="24130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0200392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Red">
    <p:bg>
      <p:bgPr>
        <a:solidFill>
          <a:schemeClr val="accent1"/>
        </a:solidFill>
        <a:effectLst/>
      </p:bgPr>
    </p:bg>
    <p:spTree>
      <p:nvGrpSpPr>
        <p:cNvPr id="1" name=""/>
        <p:cNvGrpSpPr/>
        <p:nvPr/>
      </p:nvGrpSpPr>
      <p:grpSpPr>
        <a:xfrm>
          <a:off x="0" y="0"/>
          <a:ext cx="0" cy="0"/>
          <a:chOff x="0" y="0"/>
          <a:chExt cx="0" cy="0"/>
        </a:xfrm>
      </p:grpSpPr>
      <p:sp>
        <p:nvSpPr>
          <p:cNvPr id="8" name="Subtitle 2"/>
          <p:cNvSpPr>
            <a:spLocks noGrp="1"/>
          </p:cNvSpPr>
          <p:nvPr>
            <p:ph type="subTitle" idx="1"/>
          </p:nvPr>
        </p:nvSpPr>
        <p:spPr>
          <a:xfrm>
            <a:off x="1355424" y="2785403"/>
            <a:ext cx="6400800" cy="349668"/>
          </a:xfrm>
          <a:prstGeom prst="rect">
            <a:avLst/>
          </a:prstGeom>
        </p:spPr>
        <p:txBody>
          <a:bodyPr>
            <a:spAutoFit/>
          </a:bodyPr>
          <a:lstStyle>
            <a:lvl1pPr marL="0" indent="0" algn="l">
              <a:lnSpc>
                <a:spcPts val="2600"/>
              </a:lnSpc>
              <a:buNone/>
              <a:defRPr sz="2800" spc="-7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GB" dirty="0"/>
          </a:p>
        </p:txBody>
      </p:sp>
      <p:sp>
        <p:nvSpPr>
          <p:cNvPr id="11" name="Title 1"/>
          <p:cNvSpPr>
            <a:spLocks noGrp="1"/>
          </p:cNvSpPr>
          <p:nvPr>
            <p:ph type="ctrTitle"/>
          </p:nvPr>
        </p:nvSpPr>
        <p:spPr>
          <a:xfrm>
            <a:off x="1357202" y="937996"/>
            <a:ext cx="7256221" cy="874598"/>
          </a:xfrm>
        </p:spPr>
        <p:txBody>
          <a:bodyPr>
            <a:spAutoFit/>
          </a:bodyPr>
          <a:lstStyle>
            <a:lvl1pPr>
              <a:lnSpc>
                <a:spcPct val="90000"/>
              </a:lnSpc>
              <a:defRPr sz="6200" b="0" cap="all">
                <a:solidFill>
                  <a:schemeClr val="bg1"/>
                </a:solidFill>
              </a:defRPr>
            </a:lvl1pPr>
          </a:lstStyle>
          <a:p>
            <a:endParaRPr lang="en-GB" dirty="0"/>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68800" y="4820847"/>
            <a:ext cx="1122782" cy="120811"/>
          </a:xfrm>
          <a:prstGeom prst="rect">
            <a:avLst/>
          </a:prstGeom>
        </p:spPr>
      </p:pic>
      <p:grpSp>
        <p:nvGrpSpPr>
          <p:cNvPr id="9" name="Group 8"/>
          <p:cNvGrpSpPr/>
          <p:nvPr userDrawn="1"/>
        </p:nvGrpSpPr>
        <p:grpSpPr>
          <a:xfrm>
            <a:off x="934213" y="1034673"/>
            <a:ext cx="149847" cy="586165"/>
            <a:chOff x="934214" y="1603375"/>
            <a:chExt cx="145286" cy="568325"/>
          </a:xfrm>
          <a:solidFill>
            <a:schemeClr val="bg2"/>
          </a:solidFill>
        </p:grpSpPr>
        <p:sp>
          <p:nvSpPr>
            <p:cNvPr id="13" name="Rectangle 12"/>
            <p:cNvSpPr/>
            <p:nvPr userDrawn="1"/>
          </p:nvSpPr>
          <p:spPr>
            <a:xfrm>
              <a:off x="934214" y="1603375"/>
              <a:ext cx="145286" cy="263526"/>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4" name="Rectangle 13"/>
            <p:cNvSpPr/>
            <p:nvPr userDrawn="1"/>
          </p:nvSpPr>
          <p:spPr>
            <a:xfrm>
              <a:off x="934214" y="1930399"/>
              <a:ext cx="145286" cy="241301"/>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840945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Plus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a:t>
            </a:r>
            <a:endParaRPr lang="en-GB" dirty="0"/>
          </a:p>
        </p:txBody>
      </p:sp>
      <p:sp>
        <p:nvSpPr>
          <p:cNvPr id="3" name="Content Placeholder 2"/>
          <p:cNvSpPr>
            <a:spLocks noGrp="1"/>
          </p:cNvSpPr>
          <p:nvPr>
            <p:ph idx="1"/>
          </p:nvPr>
        </p:nvSpPr>
        <p:spPr>
          <a:xfrm>
            <a:off x="540000" y="1603375"/>
            <a:ext cx="8358850" cy="2901949"/>
          </a:xfrm>
          <a:prstGeom prst="rect">
            <a:avLst/>
          </a:prstGeom>
        </p:spPr>
        <p:txBody>
          <a:bodyPr/>
          <a:lstStyle>
            <a:lvl1pPr>
              <a:lnSpc>
                <a:spcPct val="90000"/>
              </a:lnSpc>
              <a:defRPr>
                <a:solidFill>
                  <a:srgbClr val="878787"/>
                </a:solidFill>
              </a:defRPr>
            </a:lvl1pPr>
            <a:lvl2pPr indent="-205200">
              <a:lnSpc>
                <a:spcPct val="90000"/>
              </a:lnSpc>
              <a:defRPr>
                <a:solidFill>
                  <a:srgbClr val="878787"/>
                </a:solidFill>
              </a:defRPr>
            </a:lvl2pPr>
            <a:lvl3pPr indent="-126000">
              <a:lnSpc>
                <a:spcPct val="90000"/>
              </a:lnSpc>
              <a:defRPr>
                <a:solidFill>
                  <a:srgbClr val="878787"/>
                </a:solidFill>
              </a:defRPr>
            </a:lvl3pPr>
            <a:lvl4pPr>
              <a:lnSpc>
                <a:spcPct val="90000"/>
              </a:lnSpc>
              <a:defRPr>
                <a:solidFill>
                  <a:srgbClr val="878787"/>
                </a:solidFill>
              </a:defRPr>
            </a:lvl4pPr>
            <a:lvl5pPr>
              <a:lnSpc>
                <a:spcPct val="90000"/>
              </a:lnSpc>
              <a:defRPr>
                <a:solidFill>
                  <a:srgbClr val="87878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GB" dirty="0" smtClean="0"/>
          </a:p>
        </p:txBody>
      </p:sp>
    </p:spTree>
    <p:extLst>
      <p:ext uri="{BB962C8B-B14F-4D97-AF65-F5344CB8AC3E}">
        <p14:creationId xmlns:p14="http://schemas.microsoft.com/office/powerpoint/2010/main" val="1746108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otice">
    <p:spTree>
      <p:nvGrpSpPr>
        <p:cNvPr id="1" name=""/>
        <p:cNvGrpSpPr/>
        <p:nvPr/>
      </p:nvGrpSpPr>
      <p:grpSpPr>
        <a:xfrm>
          <a:off x="0" y="0"/>
          <a:ext cx="0" cy="0"/>
          <a:chOff x="0" y="0"/>
          <a:chExt cx="0" cy="0"/>
        </a:xfrm>
      </p:grpSpPr>
      <p:sp>
        <p:nvSpPr>
          <p:cNvPr id="3" name="Content Placeholder 2"/>
          <p:cNvSpPr>
            <a:spLocks noGrp="1"/>
          </p:cNvSpPr>
          <p:nvPr>
            <p:ph idx="1"/>
          </p:nvPr>
        </p:nvSpPr>
        <p:spPr>
          <a:xfrm>
            <a:off x="540000" y="987930"/>
            <a:ext cx="8358850" cy="3167640"/>
          </a:xfrm>
          <a:prstGeom prst="rect">
            <a:avLst/>
          </a:prstGeom>
        </p:spPr>
        <p:txBody>
          <a:bodyPr/>
          <a:lstStyle>
            <a:lvl1pPr>
              <a:lnSpc>
                <a:spcPct val="93000"/>
              </a:lnSpc>
              <a:defRPr sz="1600">
                <a:solidFill>
                  <a:schemeClr val="tx2"/>
                </a:solidFill>
              </a:defRPr>
            </a:lvl1pPr>
            <a:lvl2pPr marL="0" indent="0">
              <a:lnSpc>
                <a:spcPct val="93000"/>
              </a:lnSpc>
              <a:spcBef>
                <a:spcPts val="2100"/>
              </a:spcBef>
              <a:buNone/>
              <a:defRPr sz="1600" spc="-40"/>
            </a:lvl2pPr>
            <a:lvl3pPr marL="0" indent="0">
              <a:lnSpc>
                <a:spcPct val="93000"/>
              </a:lnSpc>
              <a:spcBef>
                <a:spcPts val="2200"/>
              </a:spcBef>
              <a:buNone/>
              <a:defRPr sz="1600" spc="-40">
                <a:solidFill>
                  <a:schemeClr val="tx2"/>
                </a:solidFill>
              </a:defRPr>
            </a:lvl3pPr>
            <a:lvl4pPr marL="0" indent="0">
              <a:lnSpc>
                <a:spcPct val="93000"/>
              </a:lnSpc>
              <a:buNone/>
              <a:defRPr sz="1600" spc="-40"/>
            </a:lvl4pPr>
            <a:lvl5pPr marL="0" indent="0">
              <a:lnSpc>
                <a:spcPct val="93000"/>
              </a:lnSpc>
              <a:buNone/>
              <a:defRPr sz="1600" spc="-4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spTree>
    <p:extLst>
      <p:ext uri="{BB962C8B-B14F-4D97-AF65-F5344CB8AC3E}">
        <p14:creationId xmlns:p14="http://schemas.microsoft.com/office/powerpoint/2010/main" val="1607524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ith visua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a:t>
            </a:r>
            <a:endParaRPr lang="en-GB" dirty="0"/>
          </a:p>
        </p:txBody>
      </p:sp>
      <p:sp>
        <p:nvSpPr>
          <p:cNvPr id="3" name="Content Placeholder 2"/>
          <p:cNvSpPr>
            <a:spLocks noGrp="1"/>
          </p:cNvSpPr>
          <p:nvPr>
            <p:ph idx="1"/>
          </p:nvPr>
        </p:nvSpPr>
        <p:spPr>
          <a:xfrm>
            <a:off x="540003" y="1603375"/>
            <a:ext cx="3453885" cy="2901951"/>
          </a:xfrm>
          <a:prstGeom prst="rect">
            <a:avLst/>
          </a:prstGeom>
        </p:spPr>
        <p:txBody>
          <a:bodyPr/>
          <a:lstStyle>
            <a:lvl1pPr>
              <a:lnSpc>
                <a:spcPct val="90000"/>
              </a:lnSpc>
              <a:defRPr/>
            </a:lvl1pPr>
            <a:lvl2pPr indent="-205200">
              <a:lnSpc>
                <a:spcPct val="90000"/>
              </a:lnSpc>
              <a:defRPr/>
            </a:lvl2pPr>
            <a:lvl3pPr indent="-126000">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GB" dirty="0" smtClean="0"/>
          </a:p>
        </p:txBody>
      </p:sp>
      <p:sp>
        <p:nvSpPr>
          <p:cNvPr id="6" name="Picture Placeholder 5"/>
          <p:cNvSpPr>
            <a:spLocks noGrp="1"/>
          </p:cNvSpPr>
          <p:nvPr>
            <p:ph type="pic" sz="quarter" idx="10"/>
          </p:nvPr>
        </p:nvSpPr>
        <p:spPr>
          <a:xfrm>
            <a:off x="4225925" y="1603375"/>
            <a:ext cx="4648200" cy="2901950"/>
          </a:xfrm>
        </p:spPr>
        <p:txBody>
          <a:bodyPr/>
          <a:lstStyle>
            <a:lvl1pPr>
              <a:defRPr sz="1600" b="0">
                <a:solidFill>
                  <a:schemeClr val="tx1"/>
                </a:solidFill>
              </a:defRPr>
            </a:lvl1pPr>
          </a:lstStyle>
          <a:p>
            <a:endParaRPr lang="en-GB" dirty="0"/>
          </a:p>
        </p:txBody>
      </p:sp>
    </p:spTree>
    <p:extLst>
      <p:ext uri="{BB962C8B-B14F-4D97-AF65-F5344CB8AC3E}">
        <p14:creationId xmlns:p14="http://schemas.microsoft.com/office/powerpoint/2010/main" val="2730799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a:t>
            </a:r>
            <a:endParaRPr lang="en-GB" dirty="0"/>
          </a:p>
        </p:txBody>
      </p:sp>
      <p:sp>
        <p:nvSpPr>
          <p:cNvPr id="3" name="Content Placeholder 2"/>
          <p:cNvSpPr>
            <a:spLocks noGrp="1"/>
          </p:cNvSpPr>
          <p:nvPr>
            <p:ph idx="1"/>
          </p:nvPr>
        </p:nvSpPr>
        <p:spPr>
          <a:xfrm>
            <a:off x="4545249" y="1603375"/>
            <a:ext cx="4116870" cy="2894156"/>
          </a:xfrm>
          <a:prstGeom prst="rect">
            <a:avLst/>
          </a:prstGeom>
        </p:spPr>
        <p:txBody>
          <a:bodyPr/>
          <a:lstStyle>
            <a:lvl1pPr>
              <a:lnSpc>
                <a:spcPct val="93000"/>
              </a:lnSpc>
              <a:defRPr/>
            </a:lvl1pPr>
            <a:lvl2pPr marL="204788" indent="-204788">
              <a:lnSpc>
                <a:spcPct val="93000"/>
              </a:lnSpc>
              <a:defRPr/>
            </a:lvl2pPr>
            <a:lvl3pPr marL="363538" indent="-125413">
              <a:lnSpc>
                <a:spcPct val="93000"/>
              </a:lnSpc>
              <a:defRPr/>
            </a:lvl3pPr>
            <a:lvl4pPr marL="587375" indent="-204788">
              <a:lnSpc>
                <a:spcPct val="93000"/>
              </a:lnSpc>
              <a:defRPr/>
            </a:lvl4pPr>
            <a:lvl5pPr marL="806450" indent="-204788">
              <a:lnSpc>
                <a:spcPct val="93000"/>
              </a:lnSpc>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GB" dirty="0" smtClean="0"/>
          </a:p>
        </p:txBody>
      </p:sp>
    </p:spTree>
    <p:extLst>
      <p:ext uri="{BB962C8B-B14F-4D97-AF65-F5344CB8AC3E}">
        <p14:creationId xmlns:p14="http://schemas.microsoft.com/office/powerpoint/2010/main" val="424017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03869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8612" y="610181"/>
            <a:ext cx="8359135" cy="435064"/>
          </a:xfrm>
          <a:prstGeom prst="rect">
            <a:avLst/>
          </a:prstGeom>
        </p:spPr>
        <p:txBody>
          <a:bodyPr vert="horz" lIns="0" tIns="0" rIns="0" bIns="0" rtlCol="0" anchor="t" anchorCtr="0">
            <a:noAutofit/>
          </a:bodyPr>
          <a:lstStyle/>
          <a:p>
            <a:r>
              <a:rPr lang="en-GB" dirty="0" smtClean="0"/>
              <a:t>Click to edit </a:t>
            </a:r>
            <a:br>
              <a:rPr lang="en-GB" dirty="0" smtClean="0"/>
            </a:br>
            <a:r>
              <a:rPr lang="en-GB" dirty="0" smtClean="0"/>
              <a:t>Master title</a:t>
            </a:r>
            <a:endParaRPr lang="en-GB" dirty="0"/>
          </a:p>
        </p:txBody>
      </p:sp>
      <p:cxnSp>
        <p:nvCxnSpPr>
          <p:cNvPr id="9" name="Straight Connector 8"/>
          <p:cNvCxnSpPr/>
          <p:nvPr/>
        </p:nvCxnSpPr>
        <p:spPr>
          <a:xfrm>
            <a:off x="277649" y="410258"/>
            <a:ext cx="8603692" cy="0"/>
          </a:xfrm>
          <a:prstGeom prst="line">
            <a:avLst/>
          </a:prstGeom>
          <a:ln w="1778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70433" y="4646244"/>
            <a:ext cx="8603692" cy="0"/>
          </a:xfrm>
          <a:prstGeom prst="line">
            <a:avLst/>
          </a:prstGeom>
          <a:ln w="17780">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70368" y="4820656"/>
            <a:ext cx="1115769" cy="120056"/>
          </a:xfrm>
          <a:prstGeom prst="rect">
            <a:avLst/>
          </a:prstGeom>
        </p:spPr>
      </p:pic>
      <p:sp>
        <p:nvSpPr>
          <p:cNvPr id="4" name="Text Placeholder 3"/>
          <p:cNvSpPr>
            <a:spLocks noGrp="1"/>
          </p:cNvSpPr>
          <p:nvPr>
            <p:ph type="body" idx="1"/>
          </p:nvPr>
        </p:nvSpPr>
        <p:spPr>
          <a:xfrm>
            <a:off x="538610" y="1603374"/>
            <a:ext cx="8229600" cy="2735263"/>
          </a:xfrm>
          <a:prstGeom prst="rect">
            <a:avLst/>
          </a:prstGeom>
        </p:spPr>
        <p:txBody>
          <a:bodyPr vert="horz" lIns="0" tIns="0" rIns="0" bIns="0" rtlCol="0">
            <a:no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GB" dirty="0"/>
          </a:p>
        </p:txBody>
      </p:sp>
    </p:spTree>
    <p:extLst>
      <p:ext uri="{BB962C8B-B14F-4D97-AF65-F5344CB8AC3E}">
        <p14:creationId xmlns:p14="http://schemas.microsoft.com/office/powerpoint/2010/main" val="3675848098"/>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72" r:id="rId3"/>
    <p:sldLayoutId id="2147483668" r:id="rId4"/>
    <p:sldLayoutId id="2147483669" r:id="rId5"/>
    <p:sldLayoutId id="2147483670" r:id="rId6"/>
    <p:sldLayoutId id="2147483671" r:id="rId7"/>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457200" rtl="0" eaLnBrk="1" latinLnBrk="0" hangingPunct="1">
        <a:lnSpc>
          <a:spcPct val="80000"/>
        </a:lnSpc>
        <a:spcBef>
          <a:spcPct val="0"/>
        </a:spcBef>
        <a:buNone/>
        <a:defRPr sz="3200" b="1" kern="1200" spc="-90">
          <a:solidFill>
            <a:schemeClr val="tx2"/>
          </a:solidFill>
          <a:latin typeface="+mj-lt"/>
          <a:ea typeface="+mj-ea"/>
          <a:cs typeface="+mj-cs"/>
        </a:defRPr>
      </a:lvl1pPr>
    </p:titleStyle>
    <p:bodyStyle>
      <a:lvl1pPr marL="0" indent="0" algn="l" defTabSz="457200" rtl="0" eaLnBrk="1" latinLnBrk="0" hangingPunct="1">
        <a:lnSpc>
          <a:spcPct val="90000"/>
        </a:lnSpc>
        <a:spcBef>
          <a:spcPts val="800"/>
        </a:spcBef>
        <a:spcAft>
          <a:spcPts val="0"/>
        </a:spcAft>
        <a:buClr>
          <a:schemeClr val="tx2"/>
        </a:buClr>
        <a:buFont typeface="Lucida Grande"/>
        <a:buNone/>
        <a:defRPr sz="2000" b="1" kern="1200" spc="-40">
          <a:solidFill>
            <a:schemeClr val="accent3"/>
          </a:solidFill>
          <a:latin typeface="+mn-lt"/>
          <a:ea typeface="+mn-ea"/>
          <a:cs typeface="+mn-cs"/>
        </a:defRPr>
      </a:lvl1pPr>
      <a:lvl2pPr marL="407988" indent="-222250" algn="l" defTabSz="457200" rtl="0" eaLnBrk="1" latinLnBrk="0" hangingPunct="1">
        <a:lnSpc>
          <a:spcPct val="90000"/>
        </a:lnSpc>
        <a:spcBef>
          <a:spcPts val="800"/>
        </a:spcBef>
        <a:spcAft>
          <a:spcPts val="0"/>
        </a:spcAft>
        <a:buClr>
          <a:schemeClr val="tx2">
            <a:lumMod val="40000"/>
            <a:lumOff val="60000"/>
          </a:schemeClr>
        </a:buClr>
        <a:buFont typeface="Lucida Grande"/>
        <a:buChar char="−"/>
        <a:tabLst>
          <a:tab pos="5380038" algn="l"/>
        </a:tabLst>
        <a:defRPr sz="1800" kern="1200" spc="-40">
          <a:solidFill>
            <a:schemeClr val="accent3"/>
          </a:solidFill>
          <a:latin typeface="+mn-lt"/>
          <a:ea typeface="+mn-ea"/>
          <a:cs typeface="+mn-cs"/>
        </a:defRPr>
      </a:lvl2pPr>
      <a:lvl3pPr marL="568800" indent="-126000" algn="l" defTabSz="457200" rtl="0" eaLnBrk="1" latinLnBrk="0" hangingPunct="1">
        <a:lnSpc>
          <a:spcPct val="90000"/>
        </a:lnSpc>
        <a:spcBef>
          <a:spcPts val="800"/>
        </a:spcBef>
        <a:spcAft>
          <a:spcPts val="0"/>
        </a:spcAft>
        <a:buClr>
          <a:schemeClr val="tx2">
            <a:lumMod val="40000"/>
            <a:lumOff val="60000"/>
          </a:schemeClr>
        </a:buClr>
        <a:buFont typeface="Arial"/>
        <a:buChar char="•"/>
        <a:tabLst>
          <a:tab pos="5380038" algn="l"/>
        </a:tabLst>
        <a:defRPr sz="1800" kern="1200" spc="-40">
          <a:solidFill>
            <a:schemeClr val="accent3"/>
          </a:solidFill>
          <a:latin typeface="+mn-lt"/>
          <a:ea typeface="+mn-ea"/>
          <a:cs typeface="+mn-cs"/>
        </a:defRPr>
      </a:lvl3pPr>
      <a:lvl4pPr marL="784800" indent="-205200" algn="l" defTabSz="457200" rtl="0" eaLnBrk="1" latinLnBrk="0" hangingPunct="1">
        <a:lnSpc>
          <a:spcPct val="90000"/>
        </a:lnSpc>
        <a:spcBef>
          <a:spcPts val="800"/>
        </a:spcBef>
        <a:spcAft>
          <a:spcPts val="0"/>
        </a:spcAft>
        <a:buClr>
          <a:schemeClr val="tx2">
            <a:lumMod val="40000"/>
            <a:lumOff val="60000"/>
          </a:schemeClr>
        </a:buClr>
        <a:buFont typeface="Lucida Grande"/>
        <a:buChar char="−"/>
        <a:tabLst>
          <a:tab pos="5380038" algn="l"/>
        </a:tabLst>
        <a:defRPr sz="1800" kern="1200" spc="-40">
          <a:solidFill>
            <a:schemeClr val="accent3"/>
          </a:solidFill>
          <a:latin typeface="+mn-lt"/>
          <a:ea typeface="+mn-ea"/>
          <a:cs typeface="+mn-cs"/>
        </a:defRPr>
      </a:lvl4pPr>
      <a:lvl5pPr marL="990000" indent="-205200" algn="l" defTabSz="457200" rtl="0" eaLnBrk="1" latinLnBrk="0" hangingPunct="1">
        <a:lnSpc>
          <a:spcPct val="90000"/>
        </a:lnSpc>
        <a:spcBef>
          <a:spcPts val="800"/>
        </a:spcBef>
        <a:spcAft>
          <a:spcPts val="0"/>
        </a:spcAft>
        <a:buClr>
          <a:schemeClr val="tx2">
            <a:lumMod val="40000"/>
            <a:lumOff val="60000"/>
          </a:schemeClr>
        </a:buClr>
        <a:buFont typeface="Lucida Grande"/>
        <a:buChar char="−"/>
        <a:tabLst>
          <a:tab pos="5380038" algn="l"/>
        </a:tabLst>
        <a:defRPr sz="1800" kern="1200" spc="-40">
          <a:solidFill>
            <a:schemeClr val="accent3"/>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colombiatic.mintic.gov.co/" TargetMode="External"/><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colombiatic.mintic.gov.co/"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29696" y="898371"/>
            <a:ext cx="7788574" cy="1102519"/>
          </a:xfrm>
        </p:spPr>
        <p:txBody>
          <a:bodyPr/>
          <a:lstStyle/>
          <a:p>
            <a:r>
              <a:rPr lang="en-GB" dirty="0" smtClean="0"/>
              <a:t>ECOSISTEMA MÓVIL EN COLOMBIA</a:t>
            </a:r>
            <a:endParaRPr lang="en-GB" sz="6200" dirty="0"/>
          </a:p>
        </p:txBody>
      </p:sp>
      <p:sp>
        <p:nvSpPr>
          <p:cNvPr id="5" name="Subtitle 4"/>
          <p:cNvSpPr>
            <a:spLocks noGrp="1"/>
          </p:cNvSpPr>
          <p:nvPr>
            <p:ph type="subTitle" idx="1"/>
          </p:nvPr>
        </p:nvSpPr>
        <p:spPr>
          <a:xfrm>
            <a:off x="1824054" y="2785403"/>
            <a:ext cx="6400800" cy="333425"/>
          </a:xfrm>
        </p:spPr>
        <p:txBody>
          <a:bodyPr/>
          <a:lstStyle/>
          <a:p>
            <a:r>
              <a:rPr lang="es-CO" dirty="0" smtClean="0"/>
              <a:t>19 Febrero 2013</a:t>
            </a:r>
          </a:p>
        </p:txBody>
      </p:sp>
      <p:pic>
        <p:nvPicPr>
          <p:cNvPr id="18434" name="Picture 2" descr="http://cocinasupc.files.wordpress.com/2012/06/logo-cencosud-ok-650x401.jpg"/>
          <p:cNvPicPr>
            <a:picLocks noChangeAspect="1" noChangeArrowheads="1"/>
          </p:cNvPicPr>
          <p:nvPr/>
        </p:nvPicPr>
        <p:blipFill>
          <a:blip r:embed="rId3"/>
          <a:srcRect/>
          <a:stretch>
            <a:fillRect/>
          </a:stretch>
        </p:blipFill>
        <p:spPr bwMode="auto">
          <a:xfrm>
            <a:off x="424770" y="4179393"/>
            <a:ext cx="1333975" cy="822960"/>
          </a:xfrm>
          <a:prstGeom prst="rect">
            <a:avLst/>
          </a:prstGeom>
          <a:noFill/>
        </p:spPr>
      </p:pic>
    </p:spTree>
    <p:extLst>
      <p:ext uri="{BB962C8B-B14F-4D97-AF65-F5344CB8AC3E}">
        <p14:creationId xmlns:p14="http://schemas.microsoft.com/office/powerpoint/2010/main" val="3554725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a:srcRect l="8137" t="31250" r="6789" b="29688"/>
          <a:stretch>
            <a:fillRect/>
          </a:stretch>
        </p:blipFill>
        <p:spPr bwMode="auto">
          <a:xfrm>
            <a:off x="267456" y="953402"/>
            <a:ext cx="8608530" cy="2222311"/>
          </a:xfrm>
          <a:prstGeom prst="rect">
            <a:avLst/>
          </a:prstGeom>
          <a:noFill/>
          <a:ln w="9525">
            <a:noFill/>
            <a:miter lim="800000"/>
            <a:headEnd/>
            <a:tailEnd/>
          </a:ln>
        </p:spPr>
      </p:pic>
      <p:sp>
        <p:nvSpPr>
          <p:cNvPr id="8" name="Subtitle 2"/>
          <p:cNvSpPr>
            <a:spLocks noGrp="1"/>
          </p:cNvSpPr>
          <p:nvPr>
            <p:ph idx="1"/>
          </p:nvPr>
        </p:nvSpPr>
        <p:spPr>
          <a:xfrm>
            <a:off x="308496" y="3397224"/>
            <a:ext cx="8567490" cy="1389582"/>
          </a:xfrm>
        </p:spPr>
        <p:txBody>
          <a:bodyPr/>
          <a:lstStyle/>
          <a:p>
            <a:r>
              <a:rPr lang="es-CO" sz="1600" b="0" dirty="0" smtClean="0"/>
              <a:t>Hoy los usuarios combinan el tiempo que pasan viendo Televisión , con la interacción con otros dispositivos; esto se conoce como uso de Multipantallas. </a:t>
            </a:r>
          </a:p>
          <a:p>
            <a:r>
              <a:rPr lang="es-CO" sz="1600" b="0" dirty="0" smtClean="0"/>
              <a:t>Tablets y smartphones están demostrando utilidades potencialmente necesarias, ayudando a las marcas a generar conexión con las personas y el contenido que se desea ofrecer.</a:t>
            </a:r>
            <a:endParaRPr lang="es-CO" sz="1600" b="0" dirty="0"/>
          </a:p>
        </p:txBody>
      </p:sp>
      <p:sp>
        <p:nvSpPr>
          <p:cNvPr id="2" name="Title 1"/>
          <p:cNvSpPr>
            <a:spLocks noGrp="1"/>
          </p:cNvSpPr>
          <p:nvPr>
            <p:ph type="title"/>
          </p:nvPr>
        </p:nvSpPr>
        <p:spPr/>
        <p:txBody>
          <a:bodyPr/>
          <a:lstStyle/>
          <a:p>
            <a:r>
              <a:rPr lang="en-GB" dirty="0" smtClean="0"/>
              <a:t>Uso de Multipantallas</a:t>
            </a:r>
            <a:endParaRPr lang="en-GB" dirty="0"/>
          </a:p>
        </p:txBody>
      </p:sp>
      <p:sp>
        <p:nvSpPr>
          <p:cNvPr id="9" name="8 Rectángulo"/>
          <p:cNvSpPr/>
          <p:nvPr/>
        </p:nvSpPr>
        <p:spPr>
          <a:xfrm>
            <a:off x="266700" y="4553605"/>
            <a:ext cx="4572000" cy="323165"/>
          </a:xfrm>
          <a:prstGeom prst="rect">
            <a:avLst/>
          </a:prstGeom>
        </p:spPr>
        <p:txBody>
          <a:bodyPr wrap="square">
            <a:spAutoFit/>
          </a:bodyPr>
          <a:lstStyle/>
          <a:p>
            <a:endParaRPr lang="es-CO" sz="700" dirty="0">
              <a:solidFill>
                <a:schemeClr val="bg1">
                  <a:lumMod val="50000"/>
                </a:schemeClr>
              </a:solidFill>
              <a:latin typeface="Trebuchet MS" pitchFamily="34" charset="0"/>
              <a:cs typeface="Calibri" pitchFamily="34" charset="0"/>
            </a:endParaRPr>
          </a:p>
          <a:p>
            <a:r>
              <a:rPr lang="es-CO" sz="700" dirty="0" smtClean="0">
                <a:solidFill>
                  <a:schemeClr val="bg1">
                    <a:lumMod val="50000"/>
                  </a:schemeClr>
                </a:solidFill>
                <a:latin typeface="Trebuchet MS" pitchFamily="34" charset="0"/>
                <a:cs typeface="Calibri" pitchFamily="34" charset="0"/>
              </a:rPr>
              <a:t>Fuente:</a:t>
            </a:r>
            <a:r>
              <a:rPr lang="es-CO" sz="800" dirty="0" smtClean="0">
                <a:solidFill>
                  <a:schemeClr val="tx1">
                    <a:lumMod val="50000"/>
                    <a:lumOff val="50000"/>
                  </a:schemeClr>
                </a:solidFill>
              </a:rPr>
              <a:t>: Google/lapsos/Sterling, 2012</a:t>
            </a:r>
            <a:endParaRPr lang="es-CO" sz="800" dirty="0">
              <a:solidFill>
                <a:schemeClr val="tx1">
                  <a:lumMod val="50000"/>
                  <a:lumOff val="50000"/>
                </a:schemeClr>
              </a:solidFill>
            </a:endParaRPr>
          </a:p>
        </p:txBody>
      </p:sp>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7202" y="937996"/>
            <a:ext cx="7256221" cy="1717393"/>
          </a:xfrm>
        </p:spPr>
        <p:txBody>
          <a:bodyPr/>
          <a:lstStyle/>
          <a:p>
            <a:r>
              <a:rPr lang="es-CO" dirty="0" smtClean="0"/>
              <a:t>Algunos casos de éxito</a:t>
            </a:r>
            <a:endParaRPr lang="es-CO" dirty="0"/>
          </a:p>
        </p:txBody>
      </p:sp>
      <p:sp>
        <p:nvSpPr>
          <p:cNvPr id="6" name="Subtitle 2"/>
          <p:cNvSpPr>
            <a:spLocks noGrp="1"/>
          </p:cNvSpPr>
          <p:nvPr>
            <p:ph type="subTitle" idx="1"/>
          </p:nvPr>
        </p:nvSpPr>
        <p:spPr>
          <a:xfrm>
            <a:off x="1355424" y="2785403"/>
            <a:ext cx="6400800" cy="349668"/>
          </a:xfrm>
          <a:prstGeom prst="rect">
            <a:avLst/>
          </a:prstGeom>
        </p:spPr>
        <p:txBody>
          <a:bodyPr>
            <a:normAutofit fontScale="77500" lnSpcReduction="20000"/>
          </a:bodyPr>
          <a:lstStyle/>
          <a:p>
            <a:r>
              <a:rPr lang="en-US" dirty="0" smtClean="0"/>
              <a:t>We </a:t>
            </a:r>
            <a:r>
              <a:rPr lang="en-US" dirty="0"/>
              <a:t>ideate, design and build digital </a:t>
            </a:r>
            <a:r>
              <a:rPr lang="en-US" dirty="0" smtClean="0"/>
              <a:t>experiences</a:t>
            </a:r>
            <a:endParaRPr lang="en-US" dirty="0"/>
          </a:p>
        </p:txBody>
      </p:sp>
    </p:spTree>
    <p:extLst>
      <p:ext uri="{BB962C8B-B14F-4D97-AF65-F5344CB8AC3E}">
        <p14:creationId xmlns:p14="http://schemas.microsoft.com/office/powerpoint/2010/main" val="117598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El Corte Inglés – Shopping on the Go</a:t>
            </a:r>
            <a:endParaRPr lang="es-CO" dirty="0"/>
          </a:p>
        </p:txBody>
      </p:sp>
      <p:sp>
        <p:nvSpPr>
          <p:cNvPr id="7" name="Rectangle 58"/>
          <p:cNvSpPr/>
          <p:nvPr/>
        </p:nvSpPr>
        <p:spPr>
          <a:xfrm>
            <a:off x="398760" y="1238078"/>
            <a:ext cx="3927600"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El desafío</a:t>
            </a:r>
            <a:endParaRPr lang="es-CO" sz="1200" b="1" dirty="0"/>
          </a:p>
        </p:txBody>
      </p:sp>
      <p:sp>
        <p:nvSpPr>
          <p:cNvPr id="8" name="Subtitle 2"/>
          <p:cNvSpPr txBox="1">
            <a:spLocks/>
          </p:cNvSpPr>
          <p:nvPr/>
        </p:nvSpPr>
        <p:spPr>
          <a:xfrm>
            <a:off x="426382" y="1620459"/>
            <a:ext cx="3927254" cy="1272869"/>
          </a:xfrm>
          <a:prstGeom prst="rect">
            <a:avLst/>
          </a:prstGeom>
        </p:spPr>
        <p:txBody>
          <a:bodyPr vert="horz" lIns="0" tIns="0" rIns="0" bIns="0" rtlCol="0">
            <a:noAutofit/>
          </a:bodyPr>
          <a:lstStyle/>
          <a:p>
            <a:pPr marL="0" marR="0" lvl="0" indent="0" algn="just" defTabSz="457200" rtl="0" eaLnBrk="1" fontAlgn="auto" latinLnBrk="0" hangingPunct="1">
              <a:lnSpc>
                <a:spcPct val="90000"/>
              </a:lnSpc>
              <a:spcBef>
                <a:spcPts val="800"/>
              </a:spcBef>
              <a:spcAft>
                <a:spcPts val="0"/>
              </a:spcAft>
              <a:buClr>
                <a:schemeClr val="tx2"/>
              </a:buClr>
              <a:buSzTx/>
              <a:buFont typeface="Lucida Grande"/>
              <a:buNone/>
              <a:tabLst/>
              <a:defRPr/>
            </a:pPr>
            <a:r>
              <a:rPr kumimoji="0" lang="es-CO" sz="1500" i="0" u="none" strike="noStrike" kern="1200" cap="none" spc="-40" normalizeH="0" baseline="0" noProof="0" dirty="0" smtClean="0">
                <a:ln>
                  <a:noFill/>
                </a:ln>
                <a:solidFill>
                  <a:srgbClr val="878787"/>
                </a:solidFill>
                <a:effectLst/>
                <a:uLnTx/>
                <a:uFillTx/>
                <a:latin typeface="+mn-lt"/>
                <a:ea typeface="+mn-ea"/>
                <a:cs typeface="+mn-cs"/>
              </a:rPr>
              <a:t>El Corte </a:t>
            </a:r>
            <a:r>
              <a:rPr lang="es-CO" sz="1500" spc="-40" dirty="0" smtClean="0">
                <a:solidFill>
                  <a:srgbClr val="878787"/>
                </a:solidFill>
              </a:rPr>
              <a:t>I</a:t>
            </a:r>
            <a:r>
              <a:rPr kumimoji="0" lang="es-CO" sz="1500" i="0" u="none" strike="noStrike" kern="1200" cap="none" spc="-40" normalizeH="0" baseline="0" noProof="0" dirty="0" smtClean="0">
                <a:ln>
                  <a:noFill/>
                </a:ln>
                <a:solidFill>
                  <a:srgbClr val="878787"/>
                </a:solidFill>
                <a:effectLst/>
                <a:uLnTx/>
                <a:uFillTx/>
                <a:latin typeface="+mn-lt"/>
                <a:ea typeface="+mn-ea"/>
                <a:cs typeface="+mn-cs"/>
              </a:rPr>
              <a:t>nglés, el grupo de Retail más</a:t>
            </a:r>
            <a:r>
              <a:rPr kumimoji="0" lang="es-CO" sz="1500" i="0" u="none" strike="noStrike" kern="1200" cap="none" spc="-40" normalizeH="0" noProof="0" dirty="0" smtClean="0">
                <a:ln>
                  <a:noFill/>
                </a:ln>
                <a:solidFill>
                  <a:srgbClr val="878787"/>
                </a:solidFill>
                <a:effectLst/>
                <a:uLnTx/>
                <a:uFillTx/>
                <a:latin typeface="+mn-lt"/>
                <a:ea typeface="+mn-ea"/>
                <a:cs typeface="+mn-cs"/>
              </a:rPr>
              <a:t> grande de </a:t>
            </a:r>
            <a:r>
              <a:rPr lang="es-CO" sz="1500" spc="-40" dirty="0" smtClean="0">
                <a:solidFill>
                  <a:srgbClr val="878787"/>
                </a:solidFill>
              </a:rPr>
              <a:t>E</a:t>
            </a:r>
            <a:r>
              <a:rPr kumimoji="0" lang="es-CO" sz="1500" i="0" u="none" strike="noStrike" kern="1200" cap="none" spc="-40" normalizeH="0" dirty="0" smtClean="0">
                <a:ln>
                  <a:noFill/>
                </a:ln>
                <a:solidFill>
                  <a:srgbClr val="878787"/>
                </a:solidFill>
                <a:effectLst/>
                <a:uLnTx/>
                <a:uFillTx/>
              </a:rPr>
              <a:t>spaña</a:t>
            </a:r>
            <a:r>
              <a:rPr kumimoji="0" lang="es-CO" sz="1500" i="0" u="none" strike="noStrike" kern="1200" cap="none" spc="-40" normalizeH="0" noProof="0" dirty="0" smtClean="0">
                <a:ln>
                  <a:noFill/>
                </a:ln>
                <a:solidFill>
                  <a:srgbClr val="878787"/>
                </a:solidFill>
                <a:effectLst/>
                <a:uLnTx/>
                <a:uFillTx/>
                <a:latin typeface="+mn-lt"/>
                <a:ea typeface="+mn-ea"/>
                <a:cs typeface="+mn-cs"/>
              </a:rPr>
              <a:t> quería mantener a sus usuarios informados sobre precios y ofertas generando construcción de marca e incrementando las ventas, al tiempo que ayudaban a sus clientes a ahorrar.</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sp>
        <p:nvSpPr>
          <p:cNvPr id="9" name="Rectangle 58"/>
          <p:cNvSpPr/>
          <p:nvPr/>
        </p:nvSpPr>
        <p:spPr>
          <a:xfrm>
            <a:off x="441978" y="3110103"/>
            <a:ext cx="3927600" cy="2199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La solución</a:t>
            </a:r>
            <a:endParaRPr lang="es-CO" sz="1200" b="1" dirty="0"/>
          </a:p>
        </p:txBody>
      </p:sp>
      <p:sp>
        <p:nvSpPr>
          <p:cNvPr id="10" name="Subtitle 2"/>
          <p:cNvSpPr txBox="1">
            <a:spLocks/>
          </p:cNvSpPr>
          <p:nvPr/>
        </p:nvSpPr>
        <p:spPr>
          <a:xfrm>
            <a:off x="469600" y="3492483"/>
            <a:ext cx="3927254" cy="1011281"/>
          </a:xfrm>
          <a:prstGeom prst="rect">
            <a:avLst/>
          </a:prstGeom>
        </p:spPr>
        <p:txBody>
          <a:bodyPr vert="horz" lIns="0" tIns="0" rIns="0" bIns="0" rtlCol="0">
            <a:noAutofit/>
          </a:bodyPr>
          <a:lstStyle/>
          <a:p>
            <a:pPr marL="0" marR="0" lvl="0" indent="0" algn="just" defTabSz="457200" rtl="0" eaLnBrk="1" fontAlgn="auto" latinLnBrk="0" hangingPunct="1">
              <a:lnSpc>
                <a:spcPct val="90000"/>
              </a:lnSpc>
              <a:spcBef>
                <a:spcPts val="800"/>
              </a:spcBef>
              <a:spcAft>
                <a:spcPts val="0"/>
              </a:spcAft>
              <a:buClr>
                <a:schemeClr val="tx2"/>
              </a:buClr>
              <a:buSzTx/>
              <a:buFont typeface="Lucida Grande"/>
              <a:buNone/>
              <a:tabLst/>
              <a:defRPr/>
            </a:pPr>
            <a:r>
              <a:rPr kumimoji="0" lang="es-CO" sz="1500" i="0" u="none" strike="noStrike" kern="1200" cap="none" spc="-40" normalizeH="0" baseline="0" noProof="0" dirty="0" smtClean="0">
                <a:ln>
                  <a:noFill/>
                </a:ln>
                <a:solidFill>
                  <a:srgbClr val="878787"/>
                </a:solidFill>
                <a:effectLst/>
                <a:uLnTx/>
                <a:uFillTx/>
                <a:latin typeface="+mn-lt"/>
                <a:ea typeface="+mn-ea"/>
                <a:cs typeface="+mn-cs"/>
              </a:rPr>
              <a:t>Desarrollar una</a:t>
            </a:r>
            <a:r>
              <a:rPr kumimoji="0" lang="es-CO" sz="1500" i="0" u="none" strike="noStrike" kern="1200" cap="none" spc="-40" normalizeH="0" noProof="0" dirty="0" smtClean="0">
                <a:ln>
                  <a:noFill/>
                </a:ln>
                <a:solidFill>
                  <a:srgbClr val="878787"/>
                </a:solidFill>
                <a:effectLst/>
                <a:uLnTx/>
                <a:uFillTx/>
                <a:latin typeface="+mn-lt"/>
                <a:ea typeface="+mn-ea"/>
                <a:cs typeface="+mn-cs"/>
              </a:rPr>
              <a:t> lista de compras para plataformas Mobile, generando  conciencia, mediante la amplificación de la aplicación en redes sociales, blogs</a:t>
            </a:r>
            <a:r>
              <a:rPr lang="es-CO" sz="1500" spc="-40" dirty="0" smtClean="0">
                <a:solidFill>
                  <a:srgbClr val="878787"/>
                </a:solidFill>
              </a:rPr>
              <a:t> y Tv.</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sp>
        <p:nvSpPr>
          <p:cNvPr id="12" name="Subtitle 2"/>
          <p:cNvSpPr txBox="1">
            <a:spLocks/>
          </p:cNvSpPr>
          <p:nvPr/>
        </p:nvSpPr>
        <p:spPr>
          <a:xfrm>
            <a:off x="5534024" y="3359133"/>
            <a:ext cx="2790277" cy="288855"/>
          </a:xfrm>
          <a:prstGeom prst="rect">
            <a:avLst/>
          </a:prstGeom>
        </p:spPr>
        <p:txBody>
          <a:bodyPr vert="horz" lIns="0" tIns="0" rIns="0" bIns="0" rtlCol="0">
            <a:noAutofit/>
          </a:bodyPr>
          <a:lstStyle/>
          <a:p>
            <a:pPr marL="0" marR="0" lvl="0" indent="0" algn="r" defTabSz="457200" rtl="0" eaLnBrk="1" fontAlgn="auto" latinLnBrk="0" hangingPunct="1">
              <a:lnSpc>
                <a:spcPct val="90000"/>
              </a:lnSpc>
              <a:spcBef>
                <a:spcPts val="800"/>
              </a:spcBef>
              <a:spcAft>
                <a:spcPts val="0"/>
              </a:spcAft>
              <a:buClr>
                <a:schemeClr val="tx2"/>
              </a:buClr>
              <a:buSzTx/>
              <a:buFont typeface="Lucida Grande"/>
              <a:buNone/>
              <a:tabLst/>
              <a:defRPr/>
            </a:pPr>
            <a:r>
              <a:rPr kumimoji="0" lang="es-CO" sz="1050" i="1" u="none" strike="noStrike" kern="1200" cap="none" spc="-40" normalizeH="0" baseline="0" noProof="0" dirty="0" smtClean="0">
                <a:ln>
                  <a:noFill/>
                </a:ln>
                <a:solidFill>
                  <a:srgbClr val="878787"/>
                </a:solidFill>
                <a:effectLst/>
                <a:uLnTx/>
                <a:uFillTx/>
                <a:latin typeface="+mn-lt"/>
                <a:ea typeface="+mn-ea"/>
                <a:cs typeface="+mn-cs"/>
              </a:rPr>
              <a:t>Haga clic sobre la</a:t>
            </a:r>
            <a:r>
              <a:rPr kumimoji="0" lang="es-CO" sz="1050" i="1" u="none" strike="noStrike" kern="1200" cap="none" spc="-40" normalizeH="0" noProof="0" dirty="0" smtClean="0">
                <a:ln>
                  <a:noFill/>
                </a:ln>
                <a:solidFill>
                  <a:srgbClr val="878787"/>
                </a:solidFill>
                <a:effectLst/>
                <a:uLnTx/>
                <a:uFillTx/>
                <a:latin typeface="+mn-lt"/>
                <a:ea typeface="+mn-ea"/>
                <a:cs typeface="+mn-cs"/>
              </a:rPr>
              <a:t> imagen para ver el video.</a:t>
            </a:r>
            <a:endParaRPr kumimoji="0" lang="es-CO" sz="1050" i="1" u="none" strike="noStrike" kern="1200" cap="none" spc="-40" normalizeH="0" baseline="0" noProof="0" dirty="0">
              <a:ln>
                <a:noFill/>
              </a:ln>
              <a:solidFill>
                <a:srgbClr val="878787"/>
              </a:solidFill>
              <a:effectLst/>
              <a:uLnTx/>
              <a:uFillTx/>
              <a:latin typeface="+mn-lt"/>
              <a:ea typeface="+mn-ea"/>
              <a:cs typeface="+mn-cs"/>
            </a:endParaRPr>
          </a:p>
        </p:txBody>
      </p:sp>
      <p:pic>
        <p:nvPicPr>
          <p:cNvPr id="13" name="El Corte Ingles.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46453" y="1379624"/>
            <a:ext cx="3517690" cy="2203552"/>
          </a:xfrm>
          <a:prstGeom prst="rect">
            <a:avLst/>
          </a:prstGeom>
        </p:spPr>
      </p:pic>
      <p:pic>
        <p:nvPicPr>
          <p:cNvPr id="1026" name="Picture 2" descr="C:\Users\harol_ruiz\Documents\Mobext\Mobext - BrandGuidelines_2013\Logo Mobex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382" y="4752116"/>
            <a:ext cx="716618" cy="25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7" fill="hold" display="0">
                  <p:stCondLst>
                    <p:cond delay="indefinite"/>
                  </p:stCondLst>
                  <p:endCondLst>
                    <p:cond evt="onNext" delay="0">
                      <p:tgtEl>
                        <p:sldTgt/>
                      </p:tgtEl>
                    </p:cond>
                    <p:cond evt="onPrev" delay="0">
                      <p:tgtEl>
                        <p:sldTgt/>
                      </p:tgtEl>
                    </p:cond>
                  </p:endCondLst>
                </p:cTn>
                <p:tgtEl>
                  <p:spTgt spid="13"/>
                </p:tgtEl>
              </p:cMediaNode>
            </p:video>
          </p:childTnLst>
        </p:cTn>
      </p:par>
    </p:tnLst>
    <p:bldLst>
      <p:bldP spid="7" grpId="0" animBg="1"/>
      <p:bldP spid="8" grpId="0"/>
      <p:bldP spid="9" grpId="0" animBg="1"/>
      <p:bldP spid="10"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El Corte </a:t>
            </a:r>
            <a:r>
              <a:rPr lang="en-GB" dirty="0" err="1" smtClean="0"/>
              <a:t>Inglés</a:t>
            </a:r>
            <a:r>
              <a:rPr lang="en-GB" dirty="0" smtClean="0"/>
              <a:t> – Shopping on the Go</a:t>
            </a:r>
            <a:endParaRPr lang="en-GB" dirty="0"/>
          </a:p>
        </p:txBody>
      </p:sp>
      <p:sp>
        <p:nvSpPr>
          <p:cNvPr id="7" name="Rectangle 58"/>
          <p:cNvSpPr/>
          <p:nvPr/>
        </p:nvSpPr>
        <p:spPr>
          <a:xfrm>
            <a:off x="398760" y="1238079"/>
            <a:ext cx="3927600" cy="2768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Los resultados</a:t>
            </a:r>
            <a:endParaRPr lang="es-CO" sz="1200" b="1" dirty="0"/>
          </a:p>
        </p:txBody>
      </p:sp>
      <p:sp>
        <p:nvSpPr>
          <p:cNvPr id="8" name="Subtitle 2"/>
          <p:cNvSpPr txBox="1">
            <a:spLocks/>
          </p:cNvSpPr>
          <p:nvPr/>
        </p:nvSpPr>
        <p:spPr>
          <a:xfrm>
            <a:off x="426382" y="1644794"/>
            <a:ext cx="3927254" cy="2927207"/>
          </a:xfrm>
          <a:prstGeom prst="rect">
            <a:avLst/>
          </a:prstGeom>
        </p:spPr>
        <p:txBody>
          <a:bodyPr vert="horz" lIns="0" tIns="0" rIns="0" bIns="0" rtlCol="0">
            <a:noAutofit/>
          </a:bodyPr>
          <a:lstStyle/>
          <a:p>
            <a:pPr algn="just">
              <a:lnSpc>
                <a:spcPct val="90000"/>
              </a:lnSpc>
              <a:spcBef>
                <a:spcPts val="800"/>
              </a:spcBef>
              <a:buClr>
                <a:schemeClr val="tx2"/>
              </a:buClr>
              <a:buFont typeface="Arial" pitchFamily="34" charset="0"/>
              <a:buChar char="•"/>
            </a:pPr>
            <a:r>
              <a:rPr lang="es-CO" sz="1500" spc="-40" dirty="0" smtClean="0">
                <a:solidFill>
                  <a:srgbClr val="878787"/>
                </a:solidFill>
              </a:rPr>
              <a:t>  La aplicación del Corte Inglés estuvo en el Top del Apple Store dos días después de su lanzamiento.</a:t>
            </a:r>
          </a:p>
          <a:p>
            <a:pPr algn="just">
              <a:lnSpc>
                <a:spcPct val="90000"/>
              </a:lnSpc>
              <a:spcBef>
                <a:spcPts val="800"/>
              </a:spcBef>
              <a:buClr>
                <a:schemeClr val="tx2"/>
              </a:buClr>
              <a:buFont typeface="Arial" pitchFamily="34" charset="0"/>
              <a:buChar char="•"/>
            </a:pPr>
            <a:r>
              <a:rPr lang="es-CO" sz="1500" spc="-40" dirty="0" smtClean="0">
                <a:solidFill>
                  <a:srgbClr val="878787"/>
                </a:solidFill>
              </a:rPr>
              <a:t>  Fue número 2 en el top de aplicaciones gratuitas, al tercer día de lanzamiento.</a:t>
            </a:r>
          </a:p>
          <a:p>
            <a:pPr algn="just">
              <a:lnSpc>
                <a:spcPct val="90000"/>
              </a:lnSpc>
              <a:spcBef>
                <a:spcPts val="800"/>
              </a:spcBef>
              <a:buClr>
                <a:schemeClr val="tx2"/>
              </a:buClr>
              <a:buFont typeface="Arial" pitchFamily="34" charset="0"/>
              <a:buChar char="•"/>
            </a:pPr>
            <a:r>
              <a:rPr lang="es-CO" sz="1500" spc="-40" dirty="0" smtClean="0">
                <a:solidFill>
                  <a:srgbClr val="878787"/>
                </a:solidFill>
              </a:rPr>
              <a:t>  35,000 descargas en 10 días.</a:t>
            </a:r>
          </a:p>
          <a:p>
            <a:pPr algn="just">
              <a:lnSpc>
                <a:spcPct val="90000"/>
              </a:lnSpc>
              <a:spcBef>
                <a:spcPts val="800"/>
              </a:spcBef>
              <a:buClr>
                <a:schemeClr val="tx2"/>
              </a:buClr>
              <a:buFont typeface="Arial" pitchFamily="34" charset="0"/>
              <a:buChar char="•"/>
            </a:pPr>
            <a:r>
              <a:rPr lang="es-CO" sz="1500" spc="-40" dirty="0" smtClean="0">
                <a:solidFill>
                  <a:srgbClr val="878787"/>
                </a:solidFill>
              </a:rPr>
              <a:t>  La versión para iPad tuvo más de 2,000 descargas en los 3 primeros días.</a:t>
            </a:r>
          </a:p>
          <a:p>
            <a:pPr algn="just">
              <a:lnSpc>
                <a:spcPct val="90000"/>
              </a:lnSpc>
              <a:spcBef>
                <a:spcPts val="800"/>
              </a:spcBef>
              <a:buClr>
                <a:schemeClr val="tx2"/>
              </a:buClr>
              <a:buFont typeface="Arial" pitchFamily="34" charset="0"/>
              <a:buChar char="•"/>
            </a:pPr>
            <a:r>
              <a:rPr lang="es-CO" sz="1500" spc="-40" dirty="0" smtClean="0">
                <a:solidFill>
                  <a:srgbClr val="878787"/>
                </a:solidFill>
              </a:rPr>
              <a:t>  Mas de 900 comentarios de los usuarios. </a:t>
            </a:r>
          </a:p>
          <a:p>
            <a:pPr algn="just">
              <a:lnSpc>
                <a:spcPct val="90000"/>
              </a:lnSpc>
              <a:spcBef>
                <a:spcPts val="800"/>
              </a:spcBef>
              <a:buClr>
                <a:schemeClr val="tx2"/>
              </a:buClr>
              <a:buFont typeface="Arial" pitchFamily="34" charset="0"/>
              <a:buChar char="•"/>
            </a:pPr>
            <a:r>
              <a:rPr lang="es-CO" sz="1500" spc="-40" dirty="0" smtClean="0">
                <a:solidFill>
                  <a:srgbClr val="878787"/>
                </a:solidFill>
              </a:rPr>
              <a:t>  50,000 usuarios actualizaron la nueva versión.</a:t>
            </a:r>
            <a:endParaRPr lang="es-CO" sz="1500" spc="-40" dirty="0">
              <a:solidFill>
                <a:srgbClr val="878787"/>
              </a:solidFill>
            </a:endParaRPr>
          </a:p>
        </p:txBody>
      </p:sp>
      <p:grpSp>
        <p:nvGrpSpPr>
          <p:cNvPr id="19" name="18 Grupo"/>
          <p:cNvGrpSpPr/>
          <p:nvPr/>
        </p:nvGrpSpPr>
        <p:grpSpPr>
          <a:xfrm>
            <a:off x="6509982" y="1214650"/>
            <a:ext cx="1828800" cy="3246120"/>
            <a:chOff x="6509982" y="1214650"/>
            <a:chExt cx="1828800" cy="3246120"/>
          </a:xfrm>
        </p:grpSpPr>
        <p:pic>
          <p:nvPicPr>
            <p:cNvPr id="45060" name="Picture 4"/>
            <p:cNvPicPr>
              <a:picLocks noChangeAspect="1" noChangeArrowheads="1"/>
            </p:cNvPicPr>
            <p:nvPr/>
          </p:nvPicPr>
          <p:blipFill>
            <a:blip r:embed="rId2"/>
            <a:srcRect/>
            <a:stretch>
              <a:fillRect/>
            </a:stretch>
          </p:blipFill>
          <p:spPr bwMode="auto">
            <a:xfrm>
              <a:off x="6509982" y="1214650"/>
              <a:ext cx="1828800" cy="3246120"/>
            </a:xfrm>
            <a:prstGeom prst="rect">
              <a:avLst/>
            </a:prstGeom>
            <a:noFill/>
            <a:ln w="9525">
              <a:noFill/>
              <a:miter lim="800000"/>
              <a:headEnd/>
              <a:tailEnd/>
            </a:ln>
            <a:effectLst/>
          </p:spPr>
        </p:pic>
        <p:pic>
          <p:nvPicPr>
            <p:cNvPr id="15" name="Picture 4"/>
            <p:cNvPicPr>
              <a:picLocks noChangeAspect="1" noChangeArrowheads="1"/>
            </p:cNvPicPr>
            <p:nvPr/>
          </p:nvPicPr>
          <p:blipFill>
            <a:blip r:embed="rId2"/>
            <a:srcRect l="55141" t="7770" r="17776" b="89296"/>
            <a:stretch>
              <a:fillRect/>
            </a:stretch>
          </p:blipFill>
          <p:spPr bwMode="auto">
            <a:xfrm>
              <a:off x="6653283" y="1465996"/>
              <a:ext cx="580029" cy="111544"/>
            </a:xfrm>
            <a:prstGeom prst="rect">
              <a:avLst/>
            </a:prstGeom>
            <a:noFill/>
            <a:ln w="9525">
              <a:noFill/>
              <a:miter lim="800000"/>
              <a:headEnd/>
              <a:tailEnd/>
            </a:ln>
            <a:effectLst/>
          </p:spPr>
        </p:pic>
      </p:grpSp>
      <p:grpSp>
        <p:nvGrpSpPr>
          <p:cNvPr id="18" name="17 Grupo"/>
          <p:cNvGrpSpPr/>
          <p:nvPr/>
        </p:nvGrpSpPr>
        <p:grpSpPr>
          <a:xfrm>
            <a:off x="4579987" y="1201003"/>
            <a:ext cx="1828800" cy="3246120"/>
            <a:chOff x="4579987" y="1201003"/>
            <a:chExt cx="1828800" cy="3246120"/>
          </a:xfrm>
        </p:grpSpPr>
        <p:pic>
          <p:nvPicPr>
            <p:cNvPr id="45058" name="Picture 2"/>
            <p:cNvPicPr>
              <a:picLocks noChangeAspect="1" noChangeArrowheads="1"/>
            </p:cNvPicPr>
            <p:nvPr/>
          </p:nvPicPr>
          <p:blipFill>
            <a:blip r:embed="rId3"/>
            <a:srcRect/>
            <a:stretch>
              <a:fillRect/>
            </a:stretch>
          </p:blipFill>
          <p:spPr bwMode="auto">
            <a:xfrm>
              <a:off x="4579987" y="1201003"/>
              <a:ext cx="1828800" cy="3246120"/>
            </a:xfrm>
            <a:prstGeom prst="rect">
              <a:avLst/>
            </a:prstGeom>
            <a:noFill/>
            <a:ln w="9525">
              <a:noFill/>
              <a:miter lim="800000"/>
              <a:headEnd/>
              <a:tailEnd/>
            </a:ln>
            <a:effectLst/>
          </p:spPr>
        </p:pic>
        <p:pic>
          <p:nvPicPr>
            <p:cNvPr id="17" name="Picture 4"/>
            <p:cNvPicPr>
              <a:picLocks noChangeAspect="1" noChangeArrowheads="1"/>
            </p:cNvPicPr>
            <p:nvPr/>
          </p:nvPicPr>
          <p:blipFill>
            <a:blip r:embed="rId2"/>
            <a:srcRect l="55141" t="7770" r="17776" b="89296"/>
            <a:stretch>
              <a:fillRect/>
            </a:stretch>
          </p:blipFill>
          <p:spPr bwMode="auto">
            <a:xfrm>
              <a:off x="4703928" y="1453487"/>
              <a:ext cx="580029" cy="99032"/>
            </a:xfrm>
            <a:prstGeom prst="rect">
              <a:avLst/>
            </a:prstGeom>
            <a:noFill/>
            <a:ln w="9525">
              <a:noFill/>
              <a:miter lim="800000"/>
              <a:headEnd/>
              <a:tailEnd/>
            </a:ln>
            <a:effectLst/>
          </p:spPr>
        </p:pic>
      </p:grpSp>
      <p:pic>
        <p:nvPicPr>
          <p:cNvPr id="11" name="Picture 2" descr="C:\Users\harol_ruiz\Documents\Mobext\Mobext - BrandGuidelines_2013\Logo Mobex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82" y="4752116"/>
            <a:ext cx="716618" cy="25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Sears – Auto Center</a:t>
            </a:r>
            <a:endParaRPr lang="en-GB" dirty="0"/>
          </a:p>
        </p:txBody>
      </p:sp>
      <p:pic>
        <p:nvPicPr>
          <p:cNvPr id="39938" name="Picture 2" descr="http://www.mobext.com/images/sears1.jpg"/>
          <p:cNvPicPr>
            <a:picLocks noChangeAspect="1" noChangeArrowheads="1"/>
          </p:cNvPicPr>
          <p:nvPr/>
        </p:nvPicPr>
        <p:blipFill>
          <a:blip r:embed="rId2"/>
          <a:srcRect l="3907" t="3717" r="3456" b="5205"/>
          <a:stretch>
            <a:fillRect/>
          </a:stretch>
        </p:blipFill>
        <p:spPr bwMode="auto">
          <a:xfrm>
            <a:off x="5927209" y="490206"/>
            <a:ext cx="2681779" cy="2072674"/>
          </a:xfrm>
          <a:prstGeom prst="rect">
            <a:avLst/>
          </a:prstGeom>
          <a:noFill/>
        </p:spPr>
      </p:pic>
      <p:pic>
        <p:nvPicPr>
          <p:cNvPr id="39940" name="Picture 4" descr="http://www.mobext.com/images/sears2.jpg"/>
          <p:cNvPicPr>
            <a:picLocks noChangeAspect="1" noChangeArrowheads="1"/>
          </p:cNvPicPr>
          <p:nvPr/>
        </p:nvPicPr>
        <p:blipFill>
          <a:blip r:embed="rId3"/>
          <a:srcRect l="3568" t="4059" r="3318" b="4797"/>
          <a:stretch>
            <a:fillRect/>
          </a:stretch>
        </p:blipFill>
        <p:spPr bwMode="auto">
          <a:xfrm>
            <a:off x="5916576" y="2552922"/>
            <a:ext cx="2695588" cy="2074176"/>
          </a:xfrm>
          <a:prstGeom prst="rect">
            <a:avLst/>
          </a:prstGeom>
          <a:noFill/>
        </p:spPr>
      </p:pic>
      <p:sp>
        <p:nvSpPr>
          <p:cNvPr id="6" name="Rectangle 58"/>
          <p:cNvSpPr/>
          <p:nvPr/>
        </p:nvSpPr>
        <p:spPr>
          <a:xfrm>
            <a:off x="377774" y="1131655"/>
            <a:ext cx="2498349" cy="2592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smtClean="0"/>
              <a:t>El desafío</a:t>
            </a:r>
            <a:endParaRPr lang="es-CO" sz="1200" b="1"/>
          </a:p>
        </p:txBody>
      </p:sp>
      <p:sp>
        <p:nvSpPr>
          <p:cNvPr id="9" name="Subtitle 2"/>
          <p:cNvSpPr txBox="1">
            <a:spLocks/>
          </p:cNvSpPr>
          <p:nvPr/>
        </p:nvSpPr>
        <p:spPr>
          <a:xfrm>
            <a:off x="357371" y="1495882"/>
            <a:ext cx="5349987" cy="1087834"/>
          </a:xfrm>
          <a:prstGeom prst="rect">
            <a:avLst/>
          </a:prstGeom>
        </p:spPr>
        <p:txBody>
          <a:bodyPr vert="horz" lIns="0" tIns="0" rIns="0" bIns="0" rtlCol="0">
            <a:noAutofit/>
          </a:bodyPr>
          <a:lstStyle/>
          <a:p>
            <a:pPr algn="just">
              <a:lnSpc>
                <a:spcPct val="90000"/>
              </a:lnSpc>
              <a:spcBef>
                <a:spcPts val="800"/>
              </a:spcBef>
              <a:buClr>
                <a:schemeClr val="tx2"/>
              </a:buClr>
              <a:defRPr/>
            </a:pPr>
            <a:r>
              <a:rPr lang="es-CO" sz="1500" spc="-40" dirty="0" smtClean="0">
                <a:solidFill>
                  <a:srgbClr val="878787"/>
                </a:solidFill>
              </a:rPr>
              <a:t>Sears Auto Center (AC) se ha centrado tradicionalmente en su audiencia conformada por hombres mayores de 45 años. Sears necesitaba crear conciencia sobre sus productos y servicios, y aumentar la afinidad de los propietarios jóvenes de autos por la marca.</a:t>
            </a:r>
            <a:endParaRPr lang="es-CO" sz="1500" spc="-40" dirty="0">
              <a:solidFill>
                <a:srgbClr val="878787"/>
              </a:solidFill>
            </a:endParaRPr>
          </a:p>
        </p:txBody>
      </p:sp>
      <p:sp>
        <p:nvSpPr>
          <p:cNvPr id="12" name="Subtitle 2"/>
          <p:cNvSpPr txBox="1">
            <a:spLocks/>
          </p:cNvSpPr>
          <p:nvPr/>
        </p:nvSpPr>
        <p:spPr>
          <a:xfrm>
            <a:off x="382773" y="3062182"/>
            <a:ext cx="5324585" cy="1319318"/>
          </a:xfrm>
          <a:prstGeom prst="rect">
            <a:avLst/>
          </a:prstGeom>
        </p:spPr>
        <p:txBody>
          <a:bodyPr vert="horz" lIns="0" tIns="0" rIns="0" bIns="0" rtlCol="0">
            <a:noAutofit/>
          </a:bodyPr>
          <a:lstStyle/>
          <a:p>
            <a:pPr algn="just"/>
            <a:r>
              <a:rPr lang="es-CO" sz="1500" spc="-40" dirty="0" smtClean="0">
                <a:solidFill>
                  <a:srgbClr val="878787"/>
                </a:solidFill>
              </a:rPr>
              <a:t>Creamos un  juego que permite a los jugadores comprar y diseñar un coche virtual para  viajar por los EE.UU. Como los jugadores exploraban diferentes partes del país, se debían registrar los almacenes Sears para recibir recompensas en el juego. Aumentaba la recordación y afinidad con la marca. </a:t>
            </a:r>
          </a:p>
        </p:txBody>
      </p:sp>
      <p:sp>
        <p:nvSpPr>
          <p:cNvPr id="13" name="Rectangle 58"/>
          <p:cNvSpPr/>
          <p:nvPr/>
        </p:nvSpPr>
        <p:spPr>
          <a:xfrm>
            <a:off x="380918" y="2720252"/>
            <a:ext cx="2498349" cy="2592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La solución</a:t>
            </a:r>
            <a:endParaRPr lang="es-CO" sz="1200" b="1" dirty="0"/>
          </a:p>
        </p:txBody>
      </p:sp>
      <p:pic>
        <p:nvPicPr>
          <p:cNvPr id="10" name="Picture 2" descr="C:\Users\harol_ruiz\Documents\Mobext\Mobext - BrandGuidelines_2013\Logo Mobex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82" y="4752116"/>
            <a:ext cx="716618" cy="25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12" grpId="0"/>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Sears – Auto Center</a:t>
            </a:r>
            <a:endParaRPr lang="en-GB" dirty="0"/>
          </a:p>
        </p:txBody>
      </p:sp>
      <p:pic>
        <p:nvPicPr>
          <p:cNvPr id="39938" name="Picture 2" descr="http://www.mobext.com/images/sears1.jpg"/>
          <p:cNvPicPr>
            <a:picLocks noChangeAspect="1" noChangeArrowheads="1"/>
          </p:cNvPicPr>
          <p:nvPr/>
        </p:nvPicPr>
        <p:blipFill>
          <a:blip r:embed="rId2"/>
          <a:srcRect l="3907" t="3717" r="3456" b="5205"/>
          <a:stretch>
            <a:fillRect/>
          </a:stretch>
        </p:blipFill>
        <p:spPr bwMode="auto">
          <a:xfrm>
            <a:off x="5927209" y="490206"/>
            <a:ext cx="2681779" cy="2072674"/>
          </a:xfrm>
          <a:prstGeom prst="rect">
            <a:avLst/>
          </a:prstGeom>
          <a:noFill/>
        </p:spPr>
      </p:pic>
      <p:pic>
        <p:nvPicPr>
          <p:cNvPr id="39940" name="Picture 4" descr="http://www.mobext.com/images/sears2.jpg"/>
          <p:cNvPicPr>
            <a:picLocks noChangeAspect="1" noChangeArrowheads="1"/>
          </p:cNvPicPr>
          <p:nvPr/>
        </p:nvPicPr>
        <p:blipFill>
          <a:blip r:embed="rId3"/>
          <a:srcRect l="3568" t="4059" r="3318" b="4797"/>
          <a:stretch>
            <a:fillRect/>
          </a:stretch>
        </p:blipFill>
        <p:spPr bwMode="auto">
          <a:xfrm>
            <a:off x="5916576" y="2552922"/>
            <a:ext cx="2695588" cy="2074176"/>
          </a:xfrm>
          <a:prstGeom prst="rect">
            <a:avLst/>
          </a:prstGeom>
          <a:noFill/>
        </p:spPr>
      </p:pic>
      <p:sp>
        <p:nvSpPr>
          <p:cNvPr id="8" name="Rectangle 58"/>
          <p:cNvSpPr/>
          <p:nvPr/>
        </p:nvSpPr>
        <p:spPr>
          <a:xfrm>
            <a:off x="521482" y="1095811"/>
            <a:ext cx="2498349" cy="25920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Los resultados</a:t>
            </a:r>
            <a:endParaRPr lang="es-CO" sz="1200" b="1" dirty="0"/>
          </a:p>
        </p:txBody>
      </p:sp>
      <p:sp>
        <p:nvSpPr>
          <p:cNvPr id="10" name="9 Rectángulo"/>
          <p:cNvSpPr/>
          <p:nvPr/>
        </p:nvSpPr>
        <p:spPr>
          <a:xfrm>
            <a:off x="510363" y="1602329"/>
            <a:ext cx="4956988" cy="1546577"/>
          </a:xfrm>
          <a:prstGeom prst="rect">
            <a:avLst/>
          </a:prstGeom>
        </p:spPr>
        <p:txBody>
          <a:bodyPr vert="horz" lIns="0" tIns="0" rIns="0" bIns="0" rtlCol="0">
            <a:noAutofit/>
          </a:bodyPr>
          <a:lstStyle/>
          <a:p>
            <a:pPr algn="just">
              <a:lnSpc>
                <a:spcPct val="90000"/>
              </a:lnSpc>
              <a:spcBef>
                <a:spcPts val="800"/>
              </a:spcBef>
              <a:buClr>
                <a:schemeClr val="tx2"/>
              </a:buClr>
              <a:defRPr/>
            </a:pPr>
            <a:r>
              <a:rPr lang="es-CO" sz="1500" spc="-40" dirty="0" smtClean="0">
                <a:solidFill>
                  <a:srgbClr val="878787"/>
                </a:solidFill>
              </a:rPr>
              <a:t>A partir de julio de 2012, las descargas del juego superó los dos millones. Más de seiscientos millones de productos virtuales han sido vendidos, cerca del 15% de los jugadores activos diarios han hecho una parada en una AC Sears y casi el 90% hizo clic en la opción de ver las ofertas especiales.</a:t>
            </a:r>
          </a:p>
        </p:txBody>
      </p:sp>
      <p:pic>
        <p:nvPicPr>
          <p:cNvPr id="7" name="Picture 2" descr="C:\Users\harol_ruiz\Documents\Mobext\Mobext - BrandGuidelines_2013\Logo Mobex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82" y="4752116"/>
            <a:ext cx="716618" cy="25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Dannon</a:t>
            </a:r>
            <a:endParaRPr lang="en-GB" dirty="0"/>
          </a:p>
        </p:txBody>
      </p:sp>
      <p:pic>
        <p:nvPicPr>
          <p:cNvPr id="17410" name="Picture 2" descr="http://www.mobext.com/images/dannon1.jpg"/>
          <p:cNvPicPr>
            <a:picLocks noChangeAspect="1" noChangeArrowheads="1"/>
          </p:cNvPicPr>
          <p:nvPr/>
        </p:nvPicPr>
        <p:blipFill>
          <a:blip r:embed="rId2"/>
          <a:srcRect/>
          <a:stretch>
            <a:fillRect/>
          </a:stretch>
        </p:blipFill>
        <p:spPr bwMode="auto">
          <a:xfrm>
            <a:off x="5837275" y="587374"/>
            <a:ext cx="2400300" cy="3840480"/>
          </a:xfrm>
          <a:prstGeom prst="rect">
            <a:avLst/>
          </a:prstGeom>
          <a:noFill/>
        </p:spPr>
      </p:pic>
      <p:sp>
        <p:nvSpPr>
          <p:cNvPr id="4" name="Rectangle 58"/>
          <p:cNvSpPr/>
          <p:nvPr/>
        </p:nvSpPr>
        <p:spPr>
          <a:xfrm>
            <a:off x="398760" y="1114253"/>
            <a:ext cx="2480506"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smtClean="0"/>
              <a:t>El desafío</a:t>
            </a:r>
            <a:endParaRPr lang="es-CO" sz="1200" b="1"/>
          </a:p>
        </p:txBody>
      </p:sp>
      <p:sp>
        <p:nvSpPr>
          <p:cNvPr id="5" name="Subtitle 2"/>
          <p:cNvSpPr txBox="1">
            <a:spLocks/>
          </p:cNvSpPr>
          <p:nvPr/>
        </p:nvSpPr>
        <p:spPr>
          <a:xfrm>
            <a:off x="426382" y="1458534"/>
            <a:ext cx="4945718" cy="1465641"/>
          </a:xfrm>
          <a:prstGeom prst="rect">
            <a:avLst/>
          </a:prstGeom>
        </p:spPr>
        <p:txBody>
          <a:bodyPr vert="horz" lIns="0" tIns="0" rIns="0" bIns="0" rtlCol="0">
            <a:noAutofit/>
          </a:bodyPr>
          <a:lstStyle/>
          <a:p>
            <a:pPr lvl="0" algn="just">
              <a:lnSpc>
                <a:spcPct val="90000"/>
              </a:lnSpc>
              <a:spcBef>
                <a:spcPts val="800"/>
              </a:spcBef>
              <a:buClr>
                <a:schemeClr val="tx2"/>
              </a:buClr>
              <a:defRPr/>
            </a:pPr>
            <a:r>
              <a:rPr lang="es-CO" sz="1500" spc="-40" dirty="0" err="1" smtClean="0">
                <a:solidFill>
                  <a:srgbClr val="878787"/>
                </a:solidFill>
              </a:rPr>
              <a:t>Dannon</a:t>
            </a:r>
            <a:r>
              <a:rPr lang="es-CO" sz="1500" spc="-40" dirty="0" smtClean="0">
                <a:solidFill>
                  <a:srgbClr val="878787"/>
                </a:solidFill>
              </a:rPr>
              <a:t> </a:t>
            </a:r>
            <a:r>
              <a:rPr lang="es-CO" sz="1500" spc="-40" dirty="0">
                <a:solidFill>
                  <a:srgbClr val="878787"/>
                </a:solidFill>
              </a:rPr>
              <a:t>quería cambiar la posición de su nueva línea de productos (</a:t>
            </a:r>
            <a:r>
              <a:rPr lang="es-CO" sz="1500" spc="-40" dirty="0" err="1">
                <a:solidFill>
                  <a:srgbClr val="878787"/>
                </a:solidFill>
              </a:rPr>
              <a:t>Activia</a:t>
            </a:r>
            <a:r>
              <a:rPr lang="es-CO" sz="1500" spc="-40" dirty="0">
                <a:solidFill>
                  <a:srgbClr val="878787"/>
                </a:solidFill>
              </a:rPr>
              <a:t> </a:t>
            </a:r>
            <a:r>
              <a:rPr lang="es-CO" sz="1500" spc="-40" dirty="0" err="1">
                <a:solidFill>
                  <a:srgbClr val="878787"/>
                </a:solidFill>
              </a:rPr>
              <a:t>Selects</a:t>
            </a:r>
            <a:r>
              <a:rPr lang="es-CO" sz="1500" spc="-40" dirty="0">
                <a:solidFill>
                  <a:srgbClr val="878787"/>
                </a:solidFill>
              </a:rPr>
              <a:t>) en el mercado de EE.UU.. Para cambiar la percepción de la marca y </a:t>
            </a:r>
            <a:r>
              <a:rPr lang="es-CO" sz="1500" spc="-40" dirty="0" smtClean="0">
                <a:solidFill>
                  <a:srgbClr val="878787"/>
                </a:solidFill>
              </a:rPr>
              <a:t>lograr diferenciación, la </a:t>
            </a:r>
            <a:r>
              <a:rPr lang="es-CO" sz="1500" spc="-40" dirty="0">
                <a:solidFill>
                  <a:srgbClr val="878787"/>
                </a:solidFill>
              </a:rPr>
              <a:t>nueva campaña se centró en los beneficios como </a:t>
            </a:r>
            <a:r>
              <a:rPr lang="es-CO" sz="1500" spc="-40" dirty="0" smtClean="0">
                <a:solidFill>
                  <a:srgbClr val="878787"/>
                </a:solidFill>
              </a:rPr>
              <a:t>un mejor sabor, </a:t>
            </a:r>
            <a:r>
              <a:rPr lang="es-CO" sz="1500" spc="-40" dirty="0">
                <a:solidFill>
                  <a:srgbClr val="878787"/>
                </a:solidFill>
              </a:rPr>
              <a:t>variedad y </a:t>
            </a:r>
            <a:r>
              <a:rPr lang="es-CO" sz="1500" spc="-40" dirty="0" smtClean="0">
                <a:solidFill>
                  <a:srgbClr val="878787"/>
                </a:solidFill>
              </a:rPr>
              <a:t>alternativas de sabores de acuerdo a diferentes ocasiones.</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sp>
        <p:nvSpPr>
          <p:cNvPr id="7" name="Rectangle 58"/>
          <p:cNvSpPr/>
          <p:nvPr/>
        </p:nvSpPr>
        <p:spPr>
          <a:xfrm>
            <a:off x="380917" y="3017713"/>
            <a:ext cx="2480400"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La solución</a:t>
            </a:r>
            <a:endParaRPr lang="es-CO" sz="1200" b="1" dirty="0"/>
          </a:p>
        </p:txBody>
      </p:sp>
      <p:sp>
        <p:nvSpPr>
          <p:cNvPr id="8" name="Subtitle 2"/>
          <p:cNvSpPr txBox="1">
            <a:spLocks/>
          </p:cNvSpPr>
          <p:nvPr/>
        </p:nvSpPr>
        <p:spPr>
          <a:xfrm>
            <a:off x="398760" y="3315345"/>
            <a:ext cx="4973340" cy="1112510"/>
          </a:xfrm>
          <a:prstGeom prst="rect">
            <a:avLst/>
          </a:prstGeom>
        </p:spPr>
        <p:txBody>
          <a:bodyPr vert="horz" lIns="0" tIns="0" rIns="0" bIns="0" rtlCol="0">
            <a:noAutofit/>
          </a:bodyPr>
          <a:lstStyle/>
          <a:p>
            <a:pPr lvl="0" algn="just">
              <a:lnSpc>
                <a:spcPct val="90000"/>
              </a:lnSpc>
              <a:spcBef>
                <a:spcPts val="800"/>
              </a:spcBef>
              <a:buClr>
                <a:schemeClr val="tx2"/>
              </a:buClr>
              <a:defRPr/>
            </a:pPr>
            <a:r>
              <a:rPr lang="es-CO" sz="1500" spc="-40" dirty="0" smtClean="0">
                <a:solidFill>
                  <a:srgbClr val="878787"/>
                </a:solidFill>
              </a:rPr>
              <a:t>Diseñamos una experiencia basada en </a:t>
            </a:r>
            <a:r>
              <a:rPr lang="es-CO" sz="1500" spc="-40" dirty="0" err="1" smtClean="0">
                <a:solidFill>
                  <a:srgbClr val="878787"/>
                </a:solidFill>
              </a:rPr>
              <a:t>Rich</a:t>
            </a:r>
            <a:r>
              <a:rPr lang="es-CO" sz="1500" spc="-40" dirty="0">
                <a:solidFill>
                  <a:srgbClr val="878787"/>
                </a:solidFill>
              </a:rPr>
              <a:t> Media. Para generar </a:t>
            </a:r>
            <a:r>
              <a:rPr lang="es-CO" sz="1500" spc="-40" dirty="0" smtClean="0">
                <a:solidFill>
                  <a:srgbClr val="878787"/>
                </a:solidFill>
              </a:rPr>
              <a:t>interés en </a:t>
            </a:r>
            <a:r>
              <a:rPr lang="es-CO" sz="1500" spc="-40" dirty="0">
                <a:solidFill>
                  <a:srgbClr val="878787"/>
                </a:solidFill>
              </a:rPr>
              <a:t>el concepto </a:t>
            </a:r>
            <a:r>
              <a:rPr lang="es-CO" sz="1500" spc="-40" dirty="0" smtClean="0">
                <a:solidFill>
                  <a:srgbClr val="878787"/>
                </a:solidFill>
              </a:rPr>
              <a:t>creativo, se utilizaron modelos de productos en 3D, </a:t>
            </a:r>
            <a:r>
              <a:rPr lang="es-CO" sz="1500" spc="-40" dirty="0">
                <a:solidFill>
                  <a:srgbClr val="878787"/>
                </a:solidFill>
              </a:rPr>
              <a:t>un localizador de tiendas, cupones </a:t>
            </a:r>
            <a:r>
              <a:rPr lang="es-CO" sz="1500" spc="-40" dirty="0" smtClean="0">
                <a:solidFill>
                  <a:srgbClr val="878787"/>
                </a:solidFill>
              </a:rPr>
              <a:t>y </a:t>
            </a:r>
            <a:r>
              <a:rPr lang="es-CO" sz="1500" spc="-40" dirty="0">
                <a:solidFill>
                  <a:srgbClr val="878787"/>
                </a:solidFill>
              </a:rPr>
              <a:t>la capacidad de enviar </a:t>
            </a:r>
            <a:r>
              <a:rPr lang="es-CO" sz="1500" spc="-40" dirty="0" smtClean="0">
                <a:solidFill>
                  <a:srgbClr val="878787"/>
                </a:solidFill>
              </a:rPr>
              <a:t>postales a </a:t>
            </a:r>
            <a:r>
              <a:rPr lang="es-CO" sz="1500" spc="-40" dirty="0">
                <a:solidFill>
                  <a:srgbClr val="878787"/>
                </a:solidFill>
              </a:rPr>
              <a:t>sus </a:t>
            </a:r>
            <a:r>
              <a:rPr lang="es-CO" sz="1500" spc="-40" dirty="0" smtClean="0">
                <a:solidFill>
                  <a:srgbClr val="878787"/>
                </a:solidFill>
              </a:rPr>
              <a:t>amigos.</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pic>
        <p:nvPicPr>
          <p:cNvPr id="9" name="Picture 2" descr="C:\Users\harol_ruiz\Documents\Mobext\Mobext - BrandGuidelines_2013\Logo Mob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82" y="4752116"/>
            <a:ext cx="716618" cy="25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Dannon</a:t>
            </a:r>
            <a:endParaRPr lang="en-GB" dirty="0"/>
          </a:p>
        </p:txBody>
      </p:sp>
      <p:pic>
        <p:nvPicPr>
          <p:cNvPr id="17410" name="Picture 2" descr="http://www.mobext.com/images/dannon1.jpg"/>
          <p:cNvPicPr>
            <a:picLocks noChangeAspect="1" noChangeArrowheads="1"/>
          </p:cNvPicPr>
          <p:nvPr/>
        </p:nvPicPr>
        <p:blipFill>
          <a:blip r:embed="rId2"/>
          <a:srcRect/>
          <a:stretch>
            <a:fillRect/>
          </a:stretch>
        </p:blipFill>
        <p:spPr bwMode="auto">
          <a:xfrm>
            <a:off x="5837275" y="587374"/>
            <a:ext cx="2400300" cy="3840480"/>
          </a:xfrm>
          <a:prstGeom prst="rect">
            <a:avLst/>
          </a:prstGeom>
          <a:noFill/>
        </p:spPr>
      </p:pic>
      <p:sp>
        <p:nvSpPr>
          <p:cNvPr id="4" name="Rectangle 58"/>
          <p:cNvSpPr/>
          <p:nvPr/>
        </p:nvSpPr>
        <p:spPr>
          <a:xfrm>
            <a:off x="398760" y="1114253"/>
            <a:ext cx="2480506"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Resultados</a:t>
            </a:r>
            <a:endParaRPr lang="es-CO" sz="1200" b="1" dirty="0"/>
          </a:p>
        </p:txBody>
      </p:sp>
      <p:sp>
        <p:nvSpPr>
          <p:cNvPr id="5" name="Subtitle 2"/>
          <p:cNvSpPr txBox="1">
            <a:spLocks/>
          </p:cNvSpPr>
          <p:nvPr/>
        </p:nvSpPr>
        <p:spPr>
          <a:xfrm>
            <a:off x="426381" y="1458534"/>
            <a:ext cx="4917143" cy="1465641"/>
          </a:xfrm>
          <a:prstGeom prst="rect">
            <a:avLst/>
          </a:prstGeom>
        </p:spPr>
        <p:txBody>
          <a:bodyPr vert="horz" lIns="0" tIns="0" rIns="0" bIns="0" rtlCol="0">
            <a:noAutofit/>
          </a:bodyPr>
          <a:lstStyle/>
          <a:p>
            <a:pPr lvl="0" algn="just">
              <a:lnSpc>
                <a:spcPct val="90000"/>
              </a:lnSpc>
              <a:spcBef>
                <a:spcPts val="800"/>
              </a:spcBef>
              <a:buClr>
                <a:schemeClr val="tx2"/>
              </a:buClr>
              <a:defRPr/>
            </a:pPr>
            <a:r>
              <a:rPr lang="es-CO" sz="1500" spc="-40" dirty="0" smtClean="0">
                <a:solidFill>
                  <a:srgbClr val="878787"/>
                </a:solidFill>
              </a:rPr>
              <a:t>Como resultado, se obtuvo un CTR 42% mas alto que el promedio. La intención de compra fue 3 veces mayor entre los consumidores de </a:t>
            </a:r>
            <a:r>
              <a:rPr lang="es-CO" sz="1500" spc="-40" dirty="0" err="1" smtClean="0">
                <a:solidFill>
                  <a:srgbClr val="878787"/>
                </a:solidFill>
              </a:rPr>
              <a:t>Activia</a:t>
            </a:r>
            <a:r>
              <a:rPr lang="es-CO" sz="1500" spc="-40" dirty="0" smtClean="0">
                <a:solidFill>
                  <a:srgbClr val="878787"/>
                </a:solidFill>
              </a:rPr>
              <a:t> que nunca habían consumido el producto y un 46% mayor, comparado con las marcas que tuvieron presencia en TV.</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pic>
        <p:nvPicPr>
          <p:cNvPr id="6" name="Picture 2" descr="C:\Users\harol_ruiz\Documents\Mobext\Mobext - BrandGuidelines_2013\Logo Mob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382" y="4752116"/>
            <a:ext cx="716618" cy="25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98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err="1" smtClean="0"/>
              <a:t>Tesco</a:t>
            </a:r>
            <a:r>
              <a:rPr lang="es-CO" dirty="0" smtClean="0"/>
              <a:t> – </a:t>
            </a:r>
            <a:r>
              <a:rPr lang="es-CO" dirty="0"/>
              <a:t>Virtual </a:t>
            </a:r>
            <a:r>
              <a:rPr lang="es-CO" dirty="0" err="1"/>
              <a:t>Subway</a:t>
            </a:r>
            <a:r>
              <a:rPr lang="es-CO" dirty="0"/>
              <a:t> Store</a:t>
            </a:r>
          </a:p>
        </p:txBody>
      </p:sp>
      <p:sp>
        <p:nvSpPr>
          <p:cNvPr id="7" name="Rectangle 58"/>
          <p:cNvSpPr/>
          <p:nvPr/>
        </p:nvSpPr>
        <p:spPr>
          <a:xfrm>
            <a:off x="398760" y="1238078"/>
            <a:ext cx="3927600"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smtClean="0"/>
              <a:t>El desafío</a:t>
            </a:r>
            <a:endParaRPr lang="es-CO" sz="1200" b="1"/>
          </a:p>
        </p:txBody>
      </p:sp>
      <p:sp>
        <p:nvSpPr>
          <p:cNvPr id="8" name="Subtitle 2"/>
          <p:cNvSpPr txBox="1">
            <a:spLocks/>
          </p:cNvSpPr>
          <p:nvPr/>
        </p:nvSpPr>
        <p:spPr>
          <a:xfrm>
            <a:off x="426382" y="1620459"/>
            <a:ext cx="3927254" cy="1272869"/>
          </a:xfrm>
          <a:prstGeom prst="rect">
            <a:avLst/>
          </a:prstGeom>
        </p:spPr>
        <p:txBody>
          <a:bodyPr vert="horz" lIns="0" tIns="0" rIns="0" bIns="0" rtlCol="0">
            <a:noAutofit/>
          </a:bodyPr>
          <a:lstStyle/>
          <a:p>
            <a:pPr marL="0" marR="0" lvl="0" indent="0" algn="just" defTabSz="457200" rtl="0" eaLnBrk="1" fontAlgn="auto" latinLnBrk="0" hangingPunct="1">
              <a:lnSpc>
                <a:spcPct val="90000"/>
              </a:lnSpc>
              <a:spcBef>
                <a:spcPts val="800"/>
              </a:spcBef>
              <a:spcAft>
                <a:spcPts val="0"/>
              </a:spcAft>
              <a:buClr>
                <a:schemeClr val="tx2"/>
              </a:buClr>
              <a:buSzTx/>
              <a:buFont typeface="Lucida Grande"/>
              <a:buNone/>
              <a:tabLst/>
              <a:defRPr/>
            </a:pPr>
            <a:r>
              <a:rPr kumimoji="0" lang="es-CO" sz="1500" i="0" u="none" strike="noStrike" kern="1200" cap="none" spc="-40" normalizeH="0" baseline="0" noProof="0" dirty="0" err="1" smtClean="0">
                <a:ln>
                  <a:noFill/>
                </a:ln>
                <a:solidFill>
                  <a:srgbClr val="878787"/>
                </a:solidFill>
                <a:effectLst/>
                <a:uLnTx/>
                <a:uFillTx/>
                <a:latin typeface="+mn-lt"/>
                <a:ea typeface="+mn-ea"/>
                <a:cs typeface="+mn-cs"/>
              </a:rPr>
              <a:t>Tesco</a:t>
            </a:r>
            <a:r>
              <a:rPr kumimoji="0" lang="es-CO" sz="1500" i="0" u="none" strike="noStrike" kern="1200" cap="none" spc="-40" normalizeH="0" noProof="0" dirty="0" smtClean="0">
                <a:ln>
                  <a:noFill/>
                </a:ln>
                <a:solidFill>
                  <a:srgbClr val="878787"/>
                </a:solidFill>
                <a:effectLst/>
                <a:uLnTx/>
                <a:uFillTx/>
                <a:latin typeface="+mn-lt"/>
                <a:ea typeface="+mn-ea"/>
                <a:cs typeface="+mn-cs"/>
              </a:rPr>
              <a:t> buscaba ser la cadena de Retail número 1 en Corea, aún teniendo</a:t>
            </a:r>
            <a:r>
              <a:rPr lang="es-CO" sz="1500" spc="-40" dirty="0" smtClean="0">
                <a:solidFill>
                  <a:srgbClr val="878787"/>
                </a:solidFill>
              </a:rPr>
              <a:t> menor cantidad de puntos que su competidor principal. La principal restricción era, no aumentar el número de tiendas.</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sp>
        <p:nvSpPr>
          <p:cNvPr id="9" name="Rectangle 58"/>
          <p:cNvSpPr/>
          <p:nvPr/>
        </p:nvSpPr>
        <p:spPr>
          <a:xfrm>
            <a:off x="441978" y="2933934"/>
            <a:ext cx="3927600" cy="2199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La solución</a:t>
            </a:r>
            <a:endParaRPr lang="es-CO" sz="1200" b="1" dirty="0"/>
          </a:p>
        </p:txBody>
      </p:sp>
      <p:sp>
        <p:nvSpPr>
          <p:cNvPr id="10" name="Subtitle 2"/>
          <p:cNvSpPr txBox="1">
            <a:spLocks/>
          </p:cNvSpPr>
          <p:nvPr/>
        </p:nvSpPr>
        <p:spPr>
          <a:xfrm>
            <a:off x="469600" y="3316314"/>
            <a:ext cx="3927254" cy="1357286"/>
          </a:xfrm>
          <a:prstGeom prst="rect">
            <a:avLst/>
          </a:prstGeom>
        </p:spPr>
        <p:txBody>
          <a:bodyPr vert="horz" lIns="0" tIns="0" rIns="0" bIns="0" rtlCol="0">
            <a:noAutofit/>
          </a:bodyPr>
          <a:lstStyle/>
          <a:p>
            <a:pPr marL="0" marR="0" lvl="0" indent="0" algn="just" defTabSz="457200" rtl="0" eaLnBrk="1" fontAlgn="auto" latinLnBrk="0" hangingPunct="1">
              <a:lnSpc>
                <a:spcPct val="90000"/>
              </a:lnSpc>
              <a:spcBef>
                <a:spcPts val="800"/>
              </a:spcBef>
              <a:spcAft>
                <a:spcPts val="0"/>
              </a:spcAft>
              <a:buClr>
                <a:schemeClr val="tx2"/>
              </a:buClr>
              <a:buSzTx/>
              <a:buFont typeface="Lucida Grande"/>
              <a:buNone/>
              <a:tabLst/>
              <a:defRPr/>
            </a:pPr>
            <a:r>
              <a:rPr kumimoji="0" lang="es-CO" sz="1500" i="0" u="none" strike="noStrike" kern="1200" cap="none" spc="-40" normalizeH="0" baseline="0" noProof="0" dirty="0" smtClean="0">
                <a:ln>
                  <a:noFill/>
                </a:ln>
                <a:solidFill>
                  <a:srgbClr val="878787"/>
                </a:solidFill>
                <a:effectLst/>
                <a:uLnTx/>
                <a:uFillTx/>
                <a:latin typeface="+mn-lt"/>
                <a:ea typeface="+mn-ea"/>
                <a:cs typeface="+mn-cs"/>
              </a:rPr>
              <a:t>Hacer que la tienda llegara a la gente. Se crearon</a:t>
            </a:r>
            <a:r>
              <a:rPr kumimoji="0" lang="es-CO" sz="1500" i="0" u="none" strike="noStrike" kern="1200" cap="none" spc="-40" normalizeH="0" noProof="0" dirty="0" smtClean="0">
                <a:ln>
                  <a:noFill/>
                </a:ln>
                <a:solidFill>
                  <a:srgbClr val="878787"/>
                </a:solidFill>
                <a:effectLst/>
                <a:uLnTx/>
                <a:uFillTx/>
                <a:latin typeface="+mn-lt"/>
                <a:ea typeface="+mn-ea"/>
                <a:cs typeface="+mn-cs"/>
              </a:rPr>
              <a:t> tiendas virtuales en </a:t>
            </a:r>
            <a:r>
              <a:rPr lang="es-CO" sz="1500" spc="-40" dirty="0" smtClean="0">
                <a:solidFill>
                  <a:srgbClr val="878787"/>
                </a:solidFill>
              </a:rPr>
              <a:t>las estaciones del </a:t>
            </a:r>
            <a:r>
              <a:rPr kumimoji="0" lang="es-CO" sz="1500" i="0" u="none" strike="noStrike" kern="1200" cap="none" spc="-40" normalizeH="0" noProof="0" dirty="0" smtClean="0">
                <a:ln>
                  <a:noFill/>
                </a:ln>
                <a:solidFill>
                  <a:srgbClr val="878787"/>
                </a:solidFill>
                <a:effectLst/>
                <a:uLnTx/>
                <a:uFillTx/>
                <a:latin typeface="+mn-lt"/>
                <a:ea typeface="+mn-ea"/>
                <a:cs typeface="+mn-cs"/>
              </a:rPr>
              <a:t>metro. Las personas usaban su teléfono para comprar, escaneando el código QR de los productos deseados los cuales eran cargados a su carro de compras online. </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sp>
        <p:nvSpPr>
          <p:cNvPr id="12" name="Subtitle 2"/>
          <p:cNvSpPr txBox="1">
            <a:spLocks/>
          </p:cNvSpPr>
          <p:nvPr/>
        </p:nvSpPr>
        <p:spPr>
          <a:xfrm>
            <a:off x="5770244" y="3647988"/>
            <a:ext cx="2790277" cy="288855"/>
          </a:xfrm>
          <a:prstGeom prst="rect">
            <a:avLst/>
          </a:prstGeom>
        </p:spPr>
        <p:txBody>
          <a:bodyPr vert="horz" lIns="0" tIns="0" rIns="0" bIns="0" rtlCol="0">
            <a:noAutofit/>
          </a:bodyPr>
          <a:lstStyle/>
          <a:p>
            <a:pPr marL="0" marR="0" lvl="0" indent="0" algn="r" defTabSz="457200" rtl="0" eaLnBrk="1" fontAlgn="auto" latinLnBrk="0" hangingPunct="1">
              <a:lnSpc>
                <a:spcPct val="90000"/>
              </a:lnSpc>
              <a:spcBef>
                <a:spcPts val="800"/>
              </a:spcBef>
              <a:spcAft>
                <a:spcPts val="0"/>
              </a:spcAft>
              <a:buClr>
                <a:schemeClr val="tx2"/>
              </a:buClr>
              <a:buSzTx/>
              <a:buFont typeface="Lucida Grande"/>
              <a:buNone/>
              <a:tabLst/>
              <a:defRPr/>
            </a:pPr>
            <a:r>
              <a:rPr kumimoji="0" lang="es-CO" sz="1050" i="1" u="none" strike="noStrike" kern="1200" cap="none" spc="-40" normalizeH="0" baseline="0" noProof="0" dirty="0" smtClean="0">
                <a:ln>
                  <a:noFill/>
                </a:ln>
                <a:solidFill>
                  <a:srgbClr val="878787"/>
                </a:solidFill>
                <a:effectLst/>
                <a:uLnTx/>
                <a:uFillTx/>
                <a:latin typeface="+mn-lt"/>
                <a:ea typeface="+mn-ea"/>
                <a:cs typeface="+mn-cs"/>
              </a:rPr>
              <a:t>Haga clic sobre la</a:t>
            </a:r>
            <a:r>
              <a:rPr kumimoji="0" lang="es-CO" sz="1050" i="1" u="none" strike="noStrike" kern="1200" cap="none" spc="-40" normalizeH="0" noProof="0" dirty="0" smtClean="0">
                <a:ln>
                  <a:noFill/>
                </a:ln>
                <a:solidFill>
                  <a:srgbClr val="878787"/>
                </a:solidFill>
                <a:effectLst/>
                <a:uLnTx/>
                <a:uFillTx/>
                <a:latin typeface="+mn-lt"/>
                <a:ea typeface="+mn-ea"/>
                <a:cs typeface="+mn-cs"/>
              </a:rPr>
              <a:t> imagen para ver el video.</a:t>
            </a:r>
            <a:endParaRPr kumimoji="0" lang="es-CO" sz="1050" i="1" u="none" strike="noStrike" kern="1200" cap="none" spc="-40" normalizeH="0" baseline="0" noProof="0" dirty="0">
              <a:ln>
                <a:noFill/>
              </a:ln>
              <a:solidFill>
                <a:srgbClr val="878787"/>
              </a:solidFill>
              <a:effectLst/>
              <a:uLnTx/>
              <a:uFillTx/>
              <a:latin typeface="+mn-lt"/>
              <a:ea typeface="+mn-ea"/>
              <a:cs typeface="+mn-cs"/>
            </a:endParaRPr>
          </a:p>
        </p:txBody>
      </p:sp>
      <p:pic>
        <p:nvPicPr>
          <p:cNvPr id="3" name="Tesco Homeplus Virtual Subway Store in South Korea Espaol.avi.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00600" y="1269931"/>
            <a:ext cx="4038600" cy="2286000"/>
          </a:xfrm>
          <a:prstGeom prst="rect">
            <a:avLst/>
          </a:prstGeom>
        </p:spPr>
      </p:pic>
    </p:spTree>
    <p:extLst>
      <p:ext uri="{BB962C8B-B14F-4D97-AF65-F5344CB8AC3E}">
        <p14:creationId xmlns:p14="http://schemas.microsoft.com/office/powerpoint/2010/main" val="148543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childTnLst>
        </p:cTn>
      </p:par>
    </p:tnLst>
    <p:bldLst>
      <p:bldP spid="7" grpId="0" animBg="1"/>
      <p:bldP spid="8" grpId="0"/>
      <p:bldP spid="9" grpId="0" animBg="1"/>
      <p:bldP spid="10"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err="1" smtClean="0"/>
              <a:t>Tesco</a:t>
            </a:r>
            <a:r>
              <a:rPr lang="es-CO" dirty="0" smtClean="0"/>
              <a:t> – </a:t>
            </a:r>
            <a:r>
              <a:rPr lang="es-CO" dirty="0"/>
              <a:t>Virtual </a:t>
            </a:r>
            <a:r>
              <a:rPr lang="es-CO" dirty="0" err="1"/>
              <a:t>Subway</a:t>
            </a:r>
            <a:r>
              <a:rPr lang="es-CO" dirty="0"/>
              <a:t> Store</a:t>
            </a:r>
          </a:p>
        </p:txBody>
      </p:sp>
      <p:sp>
        <p:nvSpPr>
          <p:cNvPr id="7" name="Rectangle 58"/>
          <p:cNvSpPr/>
          <p:nvPr/>
        </p:nvSpPr>
        <p:spPr>
          <a:xfrm>
            <a:off x="398760" y="1238078"/>
            <a:ext cx="3927600"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Resultados</a:t>
            </a:r>
            <a:endParaRPr lang="es-CO" sz="1200" b="1" dirty="0"/>
          </a:p>
        </p:txBody>
      </p:sp>
      <p:sp>
        <p:nvSpPr>
          <p:cNvPr id="8" name="Subtitle 2"/>
          <p:cNvSpPr txBox="1">
            <a:spLocks/>
          </p:cNvSpPr>
          <p:nvPr/>
        </p:nvSpPr>
        <p:spPr>
          <a:xfrm>
            <a:off x="426382" y="1620459"/>
            <a:ext cx="3927254" cy="1661607"/>
          </a:xfrm>
          <a:prstGeom prst="rect">
            <a:avLst/>
          </a:prstGeom>
        </p:spPr>
        <p:txBody>
          <a:bodyPr vert="horz" lIns="0" tIns="0" rIns="0" bIns="0" rtlCol="0">
            <a:noAutofit/>
          </a:bodyPr>
          <a:lstStyle>
            <a:defPPr>
              <a:defRPr lang="en-US"/>
            </a:defPPr>
            <a:lvl1pPr algn="just">
              <a:lnSpc>
                <a:spcPct val="90000"/>
              </a:lnSpc>
              <a:spcBef>
                <a:spcPts val="800"/>
              </a:spcBef>
              <a:buClr>
                <a:schemeClr val="tx2"/>
              </a:buClr>
              <a:buFont typeface="Arial" pitchFamily="34" charset="0"/>
              <a:buChar char="•"/>
              <a:defRPr sz="1500" spc="-40">
                <a:solidFill>
                  <a:srgbClr val="878787"/>
                </a:solidFill>
              </a:defRPr>
            </a:lvl1pPr>
          </a:lstStyle>
          <a:p>
            <a:r>
              <a:rPr lang="es-CO" dirty="0" smtClean="0"/>
              <a:t>  Aumento </a:t>
            </a:r>
            <a:r>
              <a:rPr lang="es-CO" dirty="0"/>
              <a:t>significativo de las compras virtuales.</a:t>
            </a:r>
          </a:p>
          <a:p>
            <a:r>
              <a:rPr lang="es-CO" dirty="0" smtClean="0"/>
              <a:t>  El </a:t>
            </a:r>
            <a:r>
              <a:rPr lang="es-CO" dirty="0"/>
              <a:t>número de miembros registrados aumentó </a:t>
            </a:r>
            <a:r>
              <a:rPr lang="es-CO" dirty="0" smtClean="0"/>
              <a:t> 76</a:t>
            </a:r>
            <a:r>
              <a:rPr lang="es-CO" dirty="0"/>
              <a:t>%.</a:t>
            </a:r>
          </a:p>
          <a:p>
            <a:r>
              <a:rPr lang="es-CO" dirty="0" smtClean="0"/>
              <a:t>  Ventas </a:t>
            </a:r>
            <a:r>
              <a:rPr lang="es-CO" dirty="0"/>
              <a:t>en línea aumentaron 130%.</a:t>
            </a:r>
          </a:p>
          <a:p>
            <a:r>
              <a:rPr lang="es-CO" dirty="0" smtClean="0"/>
              <a:t>  </a:t>
            </a:r>
            <a:r>
              <a:rPr lang="es-CO" dirty="0" err="1" smtClean="0"/>
              <a:t>Tesco</a:t>
            </a:r>
            <a:r>
              <a:rPr lang="es-CO" dirty="0" smtClean="0"/>
              <a:t> </a:t>
            </a:r>
            <a:r>
              <a:rPr lang="es-CO" dirty="0"/>
              <a:t>se convirtió en #1 en el mercado.</a:t>
            </a:r>
          </a:p>
          <a:p>
            <a:endParaRPr lang="es-CO" dirty="0"/>
          </a:p>
        </p:txBody>
      </p:sp>
      <p:pic>
        <p:nvPicPr>
          <p:cNvPr id="3074" name="Picture 2" descr="http://www.sinbadesign.com/wp-content/uploads/2011/07/Tesco-Homeplus-Subway-Virtual-Store-in-South-Korea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5474" y="3365360"/>
            <a:ext cx="1634426" cy="1153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esco Homeplus Subway Virtual Store in South Korea 1 1024x690 Tesco Homeplus Subway Virtual Store in South Korea"/>
          <p:cNvPicPr>
            <a:picLocks noChangeAspect="1" noChangeArrowheads="1"/>
          </p:cNvPicPr>
          <p:nvPr/>
        </p:nvPicPr>
        <p:blipFill rotWithShape="1">
          <a:blip r:embed="rId3">
            <a:extLst>
              <a:ext uri="{28A0092B-C50C-407E-A947-70E740481C1C}">
                <a14:useLocalDpi xmlns:a14="http://schemas.microsoft.com/office/drawing/2010/main" val="0"/>
              </a:ext>
            </a:extLst>
          </a:blip>
          <a:srcRect t="8258"/>
          <a:stretch/>
        </p:blipFill>
        <p:spPr bwMode="auto">
          <a:xfrm>
            <a:off x="5185474" y="1117600"/>
            <a:ext cx="3501326" cy="216446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hainamagazine.com/wp-content/uploads/2012/03/Bus-stop-outside-Seoul-City-Hall-Homeplus-Tesco-Virtual-Store.jpg"/>
          <p:cNvPicPr>
            <a:picLocks noChangeAspect="1" noChangeArrowheads="1"/>
          </p:cNvPicPr>
          <p:nvPr/>
        </p:nvPicPr>
        <p:blipFill rotWithShape="1">
          <a:blip r:embed="rId4">
            <a:extLst>
              <a:ext uri="{28A0092B-C50C-407E-A947-70E740481C1C}">
                <a14:useLocalDpi xmlns:a14="http://schemas.microsoft.com/office/drawing/2010/main" val="0"/>
              </a:ext>
            </a:extLst>
          </a:blip>
          <a:srcRect b="3216"/>
          <a:stretch/>
        </p:blipFill>
        <p:spPr bwMode="auto">
          <a:xfrm>
            <a:off x="6936137" y="3365360"/>
            <a:ext cx="1750663" cy="1153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4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p:txBody>
          <a:bodyPr/>
          <a:lstStyle/>
          <a:p>
            <a:r>
              <a:rPr lang="en-GB" dirty="0" smtClean="0"/>
              <a:t>NOTICE: Proprietary and Confidential </a:t>
            </a:r>
          </a:p>
          <a:p>
            <a:pPr lvl="1"/>
            <a:r>
              <a:rPr lang="en-GB" dirty="0" smtClean="0"/>
              <a:t>All the content of this document (text, figures, lists, financial information, graphics, design, </a:t>
            </a:r>
            <a:br>
              <a:rPr lang="en-GB" dirty="0" smtClean="0"/>
            </a:br>
            <a:r>
              <a:rPr lang="en-GB" dirty="0" smtClean="0"/>
              <a:t>diagrams, as well as other graphic elements and/or audio and videos), whichever the format used (paper or electronic), is confidential and proprietary to Havas Media Group. This document includes ideas and information based on the experience, know-how, intellectual/creative effort of Havas Media Group. For these reasons, this material shall not be used, reproduced, copied, disclosed, transmitted, transformed, commercialized or communicated, in whole or in part, neither to third parties nor to the public, without the express and written consent of Havas Media Group. </a:t>
            </a:r>
          </a:p>
          <a:p>
            <a:pPr lvl="2"/>
            <a:r>
              <a:rPr lang="en-GB" dirty="0" smtClean="0"/>
              <a:t>Havas Media Group © All rights reserved </a:t>
            </a:r>
          </a:p>
          <a:p>
            <a:pPr lvl="1"/>
            <a:r>
              <a:rPr lang="en-GB" dirty="0" smtClean="0"/>
              <a:t>This presentation is not a contractual proposal and has no binding effects for any Havas Media Group company until a final and written contract is entered into between the parties.</a:t>
            </a:r>
            <a:endParaRPr lang="en-GB" dirty="0"/>
          </a:p>
        </p:txBody>
      </p:sp>
    </p:spTree>
    <p:extLst>
      <p:ext uri="{BB962C8B-B14F-4D97-AF65-F5344CB8AC3E}">
        <p14:creationId xmlns:p14="http://schemas.microsoft.com/office/powerpoint/2010/main" val="180048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err="1"/>
              <a:t>Emart</a:t>
            </a:r>
            <a:r>
              <a:rPr lang="es-CO" dirty="0"/>
              <a:t> </a:t>
            </a:r>
            <a:r>
              <a:rPr lang="es-CO" dirty="0" smtClean="0"/>
              <a:t>- </a:t>
            </a:r>
            <a:r>
              <a:rPr lang="es-CO" dirty="0" err="1" smtClean="0"/>
              <a:t>Sunny</a:t>
            </a:r>
            <a:r>
              <a:rPr lang="es-CO" dirty="0" smtClean="0"/>
              <a:t> </a:t>
            </a:r>
            <a:r>
              <a:rPr lang="es-CO" dirty="0"/>
              <a:t>Sale </a:t>
            </a:r>
            <a:r>
              <a:rPr lang="es-CO" dirty="0" err="1"/>
              <a:t>Campaign</a:t>
            </a:r>
            <a:endParaRPr lang="es-CO" dirty="0"/>
          </a:p>
        </p:txBody>
      </p:sp>
      <p:sp>
        <p:nvSpPr>
          <p:cNvPr id="4" name="Rectangle 58"/>
          <p:cNvSpPr/>
          <p:nvPr/>
        </p:nvSpPr>
        <p:spPr>
          <a:xfrm>
            <a:off x="398760" y="1114253"/>
            <a:ext cx="2480506"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smtClean="0"/>
              <a:t>El desafío</a:t>
            </a:r>
            <a:endParaRPr lang="es-CO" sz="1200" b="1"/>
          </a:p>
        </p:txBody>
      </p:sp>
      <p:sp>
        <p:nvSpPr>
          <p:cNvPr id="5" name="Subtitle 2"/>
          <p:cNvSpPr txBox="1">
            <a:spLocks/>
          </p:cNvSpPr>
          <p:nvPr/>
        </p:nvSpPr>
        <p:spPr>
          <a:xfrm>
            <a:off x="426382" y="1458535"/>
            <a:ext cx="4269443" cy="1113216"/>
          </a:xfrm>
          <a:prstGeom prst="rect">
            <a:avLst/>
          </a:prstGeom>
        </p:spPr>
        <p:txBody>
          <a:bodyPr vert="horz" lIns="0" tIns="0" rIns="0" bIns="0" rtlCol="0">
            <a:noAutofit/>
          </a:bodyPr>
          <a:lstStyle/>
          <a:p>
            <a:pPr lvl="0" algn="just">
              <a:lnSpc>
                <a:spcPct val="90000"/>
              </a:lnSpc>
              <a:spcBef>
                <a:spcPts val="800"/>
              </a:spcBef>
              <a:buClr>
                <a:schemeClr val="tx2"/>
              </a:buClr>
              <a:defRPr/>
            </a:pPr>
            <a:r>
              <a:rPr lang="es-CO" sz="1500" spc="-40" dirty="0" err="1" smtClean="0">
                <a:solidFill>
                  <a:srgbClr val="878787"/>
                </a:solidFill>
              </a:rPr>
              <a:t>Emart</a:t>
            </a:r>
            <a:r>
              <a:rPr lang="es-CO" sz="1500" spc="-40" dirty="0" smtClean="0">
                <a:solidFill>
                  <a:srgbClr val="878787"/>
                </a:solidFill>
              </a:rPr>
              <a:t> presentaba una debilidad a pesar de la cantidad de tiendas que tenía: las ventas disminuían drásticamente durante el medio día. El desafío consistía en aumentar las ventas durante la hora del almuerzo, desde las 12 m, hasta la 1 pm.</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sp>
        <p:nvSpPr>
          <p:cNvPr id="7" name="Rectangle 58"/>
          <p:cNvSpPr/>
          <p:nvPr/>
        </p:nvSpPr>
        <p:spPr>
          <a:xfrm>
            <a:off x="380917" y="2907913"/>
            <a:ext cx="2480400"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La solución</a:t>
            </a:r>
            <a:endParaRPr lang="es-CO" sz="1200" b="1" dirty="0"/>
          </a:p>
        </p:txBody>
      </p:sp>
      <p:sp>
        <p:nvSpPr>
          <p:cNvPr id="8" name="Subtitle 2"/>
          <p:cNvSpPr txBox="1">
            <a:spLocks/>
          </p:cNvSpPr>
          <p:nvPr/>
        </p:nvSpPr>
        <p:spPr>
          <a:xfrm>
            <a:off x="408285" y="3258195"/>
            <a:ext cx="4287540" cy="1112510"/>
          </a:xfrm>
          <a:prstGeom prst="rect">
            <a:avLst/>
          </a:prstGeom>
        </p:spPr>
        <p:txBody>
          <a:bodyPr vert="horz" lIns="0" tIns="0" rIns="0" bIns="0" rtlCol="0">
            <a:noAutofit/>
          </a:bodyPr>
          <a:lstStyle/>
          <a:p>
            <a:pPr lvl="0" algn="just">
              <a:lnSpc>
                <a:spcPct val="90000"/>
              </a:lnSpc>
              <a:spcBef>
                <a:spcPts val="800"/>
              </a:spcBef>
              <a:buClr>
                <a:schemeClr val="tx2"/>
              </a:buClr>
              <a:defRPr/>
            </a:pPr>
            <a:r>
              <a:rPr lang="es-CO" sz="1500" spc="-40" dirty="0" smtClean="0">
                <a:solidFill>
                  <a:srgbClr val="878787"/>
                </a:solidFill>
              </a:rPr>
              <a:t>Ofrecer a los clientes una experiencia única, disponible solo durante la hora de almuerzo. Se instaló un código QR creado a partir de la sombra generada entre las 12m y la 1 pm. Al escanearlo, los usuarios accedían a ofertas especiales.</a:t>
            </a:r>
            <a:endParaRPr kumimoji="0" lang="es-CO" sz="1500" i="0" u="none" strike="noStrike" kern="1200" cap="none" spc="-40" normalizeH="0" baseline="0" noProof="0" dirty="0">
              <a:ln>
                <a:noFill/>
              </a:ln>
              <a:solidFill>
                <a:srgbClr val="878787"/>
              </a:solidFill>
              <a:effectLst/>
              <a:uLnTx/>
              <a:uFillTx/>
              <a:latin typeface="+mn-lt"/>
              <a:ea typeface="+mn-ea"/>
              <a:cs typeface="+mn-cs"/>
            </a:endParaRPr>
          </a:p>
        </p:txBody>
      </p:sp>
      <p:pic>
        <p:nvPicPr>
          <p:cNvPr id="3" name="Emart Sunny Sale Campaign - 3D Shadow QR Cod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57046" y="1532608"/>
            <a:ext cx="3948829" cy="2224692"/>
          </a:xfrm>
          <a:prstGeom prst="rect">
            <a:avLst/>
          </a:prstGeom>
        </p:spPr>
      </p:pic>
      <p:sp>
        <p:nvSpPr>
          <p:cNvPr id="11" name="Subtitle 2"/>
          <p:cNvSpPr txBox="1">
            <a:spLocks/>
          </p:cNvSpPr>
          <p:nvPr/>
        </p:nvSpPr>
        <p:spPr>
          <a:xfrm>
            <a:off x="6115598" y="3879693"/>
            <a:ext cx="2790277" cy="288855"/>
          </a:xfrm>
          <a:prstGeom prst="rect">
            <a:avLst/>
          </a:prstGeom>
        </p:spPr>
        <p:txBody>
          <a:bodyPr vert="horz" lIns="0" tIns="0" rIns="0" bIns="0" rtlCol="0">
            <a:noAutofit/>
          </a:bodyPr>
          <a:lstStyle/>
          <a:p>
            <a:pPr marL="0" marR="0" lvl="0" indent="0" algn="r" defTabSz="457200" rtl="0" eaLnBrk="1" fontAlgn="auto" latinLnBrk="0" hangingPunct="1">
              <a:lnSpc>
                <a:spcPct val="90000"/>
              </a:lnSpc>
              <a:spcBef>
                <a:spcPts val="800"/>
              </a:spcBef>
              <a:spcAft>
                <a:spcPts val="0"/>
              </a:spcAft>
              <a:buClr>
                <a:schemeClr val="tx2"/>
              </a:buClr>
              <a:buSzTx/>
              <a:buFont typeface="Lucida Grande"/>
              <a:buNone/>
              <a:tabLst/>
              <a:defRPr/>
            </a:pPr>
            <a:r>
              <a:rPr kumimoji="0" lang="es-CO" sz="1050" i="1" u="none" strike="noStrike" kern="1200" cap="none" spc="-40" normalizeH="0" baseline="0" noProof="0" dirty="0" smtClean="0">
                <a:ln>
                  <a:noFill/>
                </a:ln>
                <a:solidFill>
                  <a:srgbClr val="878787"/>
                </a:solidFill>
                <a:effectLst/>
                <a:uLnTx/>
                <a:uFillTx/>
                <a:latin typeface="+mn-lt"/>
                <a:ea typeface="+mn-ea"/>
                <a:cs typeface="+mn-cs"/>
              </a:rPr>
              <a:t>Haga clic sobre la</a:t>
            </a:r>
            <a:r>
              <a:rPr kumimoji="0" lang="es-CO" sz="1050" i="1" u="none" strike="noStrike" kern="1200" cap="none" spc="-40" normalizeH="0" noProof="0" dirty="0" smtClean="0">
                <a:ln>
                  <a:noFill/>
                </a:ln>
                <a:solidFill>
                  <a:srgbClr val="878787"/>
                </a:solidFill>
                <a:effectLst/>
                <a:uLnTx/>
                <a:uFillTx/>
                <a:latin typeface="+mn-lt"/>
                <a:ea typeface="+mn-ea"/>
                <a:cs typeface="+mn-cs"/>
              </a:rPr>
              <a:t> imagen para ver el video.</a:t>
            </a:r>
            <a:endParaRPr kumimoji="0" lang="es-CO" sz="1050" i="1" u="none" strike="noStrike" kern="1200" cap="none" spc="-40" normalizeH="0" baseline="0" noProof="0" dirty="0">
              <a:ln>
                <a:noFill/>
              </a:ln>
              <a:solidFill>
                <a:srgbClr val="878787"/>
              </a:solidFill>
              <a:effectLst/>
              <a:uLnTx/>
              <a:uFillTx/>
              <a:latin typeface="+mn-lt"/>
              <a:ea typeface="+mn-ea"/>
              <a:cs typeface="+mn-cs"/>
            </a:endParaRPr>
          </a:p>
        </p:txBody>
      </p:sp>
    </p:spTree>
    <p:extLst>
      <p:ext uri="{BB962C8B-B14F-4D97-AF65-F5344CB8AC3E}">
        <p14:creationId xmlns:p14="http://schemas.microsoft.com/office/powerpoint/2010/main" val="26874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4" grpId="0" animBg="1"/>
      <p:bldP spid="5" grpId="0"/>
      <p:bldP spid="7" grpId="0" animBg="1"/>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err="1"/>
              <a:t>Emart</a:t>
            </a:r>
            <a:r>
              <a:rPr lang="es-CO" dirty="0"/>
              <a:t> </a:t>
            </a:r>
            <a:r>
              <a:rPr lang="es-CO" dirty="0" smtClean="0"/>
              <a:t>- </a:t>
            </a:r>
            <a:r>
              <a:rPr lang="es-CO" dirty="0" err="1" smtClean="0"/>
              <a:t>Sunny</a:t>
            </a:r>
            <a:r>
              <a:rPr lang="es-CO" dirty="0" smtClean="0"/>
              <a:t> </a:t>
            </a:r>
            <a:r>
              <a:rPr lang="es-CO" dirty="0"/>
              <a:t>Sale </a:t>
            </a:r>
            <a:r>
              <a:rPr lang="es-CO" dirty="0" err="1"/>
              <a:t>Campaign</a:t>
            </a:r>
            <a:endParaRPr lang="es-CO" dirty="0"/>
          </a:p>
        </p:txBody>
      </p:sp>
      <p:sp>
        <p:nvSpPr>
          <p:cNvPr id="4" name="Rectangle 58"/>
          <p:cNvSpPr/>
          <p:nvPr/>
        </p:nvSpPr>
        <p:spPr>
          <a:xfrm>
            <a:off x="398760" y="1114253"/>
            <a:ext cx="2480506" cy="219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36000" bIns="36000" rtlCol="0" anchor="b"/>
          <a:lstStyle/>
          <a:p>
            <a:pPr algn="ctr"/>
            <a:r>
              <a:rPr lang="es-CO" sz="1200" b="1" dirty="0" smtClean="0"/>
              <a:t>Resultados</a:t>
            </a:r>
            <a:endParaRPr lang="es-CO" sz="1200" b="1" dirty="0"/>
          </a:p>
        </p:txBody>
      </p:sp>
      <p:sp>
        <p:nvSpPr>
          <p:cNvPr id="5" name="Subtitle 2"/>
          <p:cNvSpPr txBox="1">
            <a:spLocks/>
          </p:cNvSpPr>
          <p:nvPr/>
        </p:nvSpPr>
        <p:spPr>
          <a:xfrm>
            <a:off x="426382" y="1458535"/>
            <a:ext cx="4555193" cy="1827590"/>
          </a:xfrm>
          <a:prstGeom prst="rect">
            <a:avLst/>
          </a:prstGeom>
        </p:spPr>
        <p:txBody>
          <a:bodyPr vert="horz" lIns="0" tIns="0" rIns="0" bIns="0" rtlCol="0">
            <a:noAutofit/>
          </a:bodyPr>
          <a:lstStyle>
            <a:defPPr>
              <a:defRPr lang="en-US"/>
            </a:defPPr>
            <a:lvl1pPr algn="just">
              <a:lnSpc>
                <a:spcPct val="90000"/>
              </a:lnSpc>
              <a:spcBef>
                <a:spcPts val="800"/>
              </a:spcBef>
              <a:buClr>
                <a:schemeClr val="tx2"/>
              </a:buClr>
              <a:buFont typeface="Arial" pitchFamily="34" charset="0"/>
              <a:buChar char="•"/>
              <a:defRPr sz="1500" spc="-40">
                <a:solidFill>
                  <a:srgbClr val="878787"/>
                </a:solidFill>
              </a:defRPr>
            </a:lvl1pPr>
          </a:lstStyle>
          <a:p>
            <a:r>
              <a:rPr lang="es-CO" dirty="0" smtClean="0"/>
              <a:t>  12.000 </a:t>
            </a:r>
            <a:r>
              <a:rPr lang="es-CO" dirty="0"/>
              <a:t>Cupones de descuento</a:t>
            </a:r>
          </a:p>
          <a:p>
            <a:r>
              <a:rPr lang="es-CO" dirty="0" smtClean="0"/>
              <a:t>  Incremento </a:t>
            </a:r>
            <a:r>
              <a:rPr lang="es-CO" dirty="0"/>
              <a:t>de 58% de </a:t>
            </a:r>
            <a:r>
              <a:rPr lang="es-CO" dirty="0" smtClean="0"/>
              <a:t>miembros de la cadena.</a:t>
            </a:r>
            <a:endParaRPr lang="es-CO" dirty="0"/>
          </a:p>
          <a:p>
            <a:r>
              <a:rPr lang="es-CO" dirty="0" smtClean="0"/>
              <a:t>  Incremento </a:t>
            </a:r>
            <a:r>
              <a:rPr lang="es-CO" dirty="0"/>
              <a:t>de ventas del 25% durante el horario comprendido entre las 12m y la 1pm.</a:t>
            </a:r>
          </a:p>
          <a:p>
            <a:r>
              <a:rPr lang="es-CO" dirty="0" smtClean="0"/>
              <a:t>  Exposición </a:t>
            </a:r>
            <a:r>
              <a:rPr lang="es-CO" dirty="0"/>
              <a:t>de marca en medios por desarrollar una estrategia innovadora.</a:t>
            </a:r>
          </a:p>
        </p:txBody>
      </p:sp>
      <p:pic>
        <p:nvPicPr>
          <p:cNvPr id="9" name="Picture 2" descr="C:\Users\harol_ruiz\Documents\Mobext\Mobext - BrandGuidelines_2013\Logo Mobex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382" y="4752116"/>
            <a:ext cx="716618" cy="25502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1.bp.blogspot.com/-AecEEwWWxPU/T7ow92dO21I/AAAAAAAAOTA/biT-A_qsqPs/s1600/emartqrco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5986" y="2526672"/>
            <a:ext cx="3516064" cy="1942396"/>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t2.gstatic.com/images?q=tbn:ANd9GcSqWur1fLDDp2Ia00Bk7aJfF-JM8Hd_Gp4lGW5fvAivil7URadaaw"/>
          <p:cNvPicPr>
            <a:picLocks noChangeAspect="1" noChangeArrowheads="1"/>
          </p:cNvPicPr>
          <p:nvPr/>
        </p:nvPicPr>
        <p:blipFill rotWithShape="1">
          <a:blip r:embed="rId4">
            <a:extLst>
              <a:ext uri="{28A0092B-C50C-407E-A947-70E740481C1C}">
                <a14:useLocalDpi xmlns:a14="http://schemas.microsoft.com/office/drawing/2010/main" val="0"/>
              </a:ext>
            </a:extLst>
          </a:blip>
          <a:srcRect b="8606"/>
          <a:stretch/>
        </p:blipFill>
        <p:spPr bwMode="auto">
          <a:xfrm>
            <a:off x="5265986" y="1059117"/>
            <a:ext cx="2049214" cy="1402831"/>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http://www.pakbw.com/wp-content/uploads/2012/05/Sunny-Sale-150x15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9219" y="1059117"/>
            <a:ext cx="1402831" cy="1402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84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Oportunidades</a:t>
            </a:r>
            <a:endParaRPr lang="en-GB" dirty="0"/>
          </a:p>
        </p:txBody>
      </p:sp>
      <p:sp>
        <p:nvSpPr>
          <p:cNvPr id="3" name="Subtitle 2"/>
          <p:cNvSpPr>
            <a:spLocks noGrp="1"/>
          </p:cNvSpPr>
          <p:nvPr>
            <p:ph idx="1"/>
          </p:nvPr>
        </p:nvSpPr>
        <p:spPr/>
        <p:txBody>
          <a:bodyPr/>
          <a:lstStyle/>
          <a:p>
            <a:pPr marL="342900" indent="-342900">
              <a:buFont typeface="Arial" pitchFamily="34" charset="0"/>
              <a:buChar char="•"/>
            </a:pPr>
            <a:r>
              <a:rPr lang="en-GB" b="0" dirty="0" smtClean="0"/>
              <a:t>Aprovechar la alta penetración de móviles, así como el incremento de acceso a internet móvil y telefonos inteligentes para</a:t>
            </a:r>
            <a:r>
              <a:rPr lang="en-GB" b="0" dirty="0"/>
              <a:t> </a:t>
            </a:r>
            <a:r>
              <a:rPr lang="en-GB" b="0" dirty="0" smtClean="0"/>
              <a:t>desarrollar estrategias innovadoras.</a:t>
            </a:r>
          </a:p>
          <a:p>
            <a:pPr marL="342900" indent="-342900">
              <a:buFont typeface="Arial" pitchFamily="34" charset="0"/>
              <a:buChar char="•"/>
            </a:pPr>
            <a:r>
              <a:rPr lang="en-GB" b="0" dirty="0" smtClean="0"/>
              <a:t>Contar con todo el know how </a:t>
            </a:r>
            <a:r>
              <a:rPr lang="en-GB" b="0" dirty="0" smtClean="0"/>
              <a:t>de Mobext en </a:t>
            </a:r>
            <a:r>
              <a:rPr lang="en-GB" b="0" dirty="0" smtClean="0"/>
              <a:t>el desarrollo de estrategias y soluciones móviles de alto impacto.</a:t>
            </a:r>
          </a:p>
          <a:p>
            <a:pPr marL="342900" indent="-342900">
              <a:buFont typeface="Arial" pitchFamily="34" charset="0"/>
              <a:buChar char="•"/>
            </a:pPr>
            <a:endParaRPr lang="en-GB" b="0" dirty="0"/>
          </a:p>
        </p:txBody>
      </p:sp>
    </p:spTree>
    <p:extLst>
      <p:ext uri="{BB962C8B-B14F-4D97-AF65-F5344CB8AC3E}">
        <p14:creationId xmlns:p14="http://schemas.microsoft.com/office/powerpoint/2010/main" val="48236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grACIAS</a:t>
            </a:r>
            <a:endParaRPr lang="en-GB" dirty="0"/>
          </a:p>
        </p:txBody>
      </p:sp>
      <p:sp>
        <p:nvSpPr>
          <p:cNvPr id="3" name="Title 3"/>
          <p:cNvSpPr txBox="1">
            <a:spLocks/>
          </p:cNvSpPr>
          <p:nvPr/>
        </p:nvSpPr>
        <p:spPr>
          <a:xfrm>
            <a:off x="1335431" y="1787082"/>
            <a:ext cx="7256221" cy="387798"/>
          </a:xfrm>
          <a:prstGeom prst="rect">
            <a:avLst/>
          </a:prstGeom>
        </p:spPr>
        <p:txBody>
          <a:bodyPr vert="horz" lIns="0" tIns="0" rIns="0" bIns="0" rtlCol="0" anchor="t" anchorCtr="0">
            <a:spAutoFit/>
          </a:bodyPr>
          <a:lstStyle>
            <a:lvl1pPr algn="l" defTabSz="457200" rtl="0" eaLnBrk="1" latinLnBrk="0" hangingPunct="1">
              <a:lnSpc>
                <a:spcPct val="90000"/>
              </a:lnSpc>
              <a:spcBef>
                <a:spcPct val="0"/>
              </a:spcBef>
              <a:buNone/>
              <a:defRPr sz="6200" b="0" kern="1200" cap="all" spc="-90">
                <a:solidFill>
                  <a:schemeClr val="bg1"/>
                </a:solidFill>
                <a:latin typeface="+mj-lt"/>
                <a:ea typeface="+mj-ea"/>
                <a:cs typeface="+mj-cs"/>
              </a:defRPr>
            </a:lvl1pPr>
          </a:lstStyle>
          <a:p>
            <a:r>
              <a:rPr lang="en-GB" sz="2800" dirty="0" err="1" smtClean="0"/>
              <a:t>mOBEXT</a:t>
            </a:r>
            <a:endParaRPr lang="en-GB" sz="2800" dirty="0"/>
          </a:p>
        </p:txBody>
      </p:sp>
    </p:spTree>
    <p:extLst>
      <p:ext uri="{BB962C8B-B14F-4D97-AF65-F5344CB8AC3E}">
        <p14:creationId xmlns:p14="http://schemas.microsoft.com/office/powerpoint/2010/main" val="380253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Objetivo</a:t>
            </a:r>
            <a:endParaRPr lang="en-GB" dirty="0"/>
          </a:p>
        </p:txBody>
      </p:sp>
      <p:sp>
        <p:nvSpPr>
          <p:cNvPr id="3" name="Subtitle 2"/>
          <p:cNvSpPr>
            <a:spLocks noGrp="1"/>
          </p:cNvSpPr>
          <p:nvPr>
            <p:ph idx="1"/>
          </p:nvPr>
        </p:nvSpPr>
        <p:spPr/>
        <p:txBody>
          <a:bodyPr/>
          <a:lstStyle/>
          <a:p>
            <a:pPr marL="342900" indent="-342900">
              <a:buFont typeface="Arial" pitchFamily="34" charset="0"/>
              <a:buChar char="•"/>
            </a:pPr>
            <a:r>
              <a:rPr lang="en-GB" b="0" dirty="0" smtClean="0"/>
              <a:t>Mostrar la perspectiva actual del mercado y entorno móvil</a:t>
            </a:r>
            <a:r>
              <a:rPr lang="en-GB" b="0" dirty="0"/>
              <a:t> </a:t>
            </a:r>
            <a:r>
              <a:rPr lang="en-GB" b="0" dirty="0" smtClean="0"/>
              <a:t>en Colombia.</a:t>
            </a:r>
          </a:p>
          <a:p>
            <a:pPr marL="342900" indent="-342900">
              <a:buFont typeface="Arial" pitchFamily="34" charset="0"/>
              <a:buChar char="•"/>
            </a:pPr>
            <a:r>
              <a:rPr lang="en-GB" b="0" dirty="0" smtClean="0"/>
              <a:t>A partir de casos de éxito, </a:t>
            </a:r>
            <a:r>
              <a:rPr lang="en-GB" b="0" dirty="0"/>
              <a:t>mostrar soluciones móviles </a:t>
            </a:r>
            <a:r>
              <a:rPr lang="en-GB" b="0" dirty="0" smtClean="0"/>
              <a:t>aplicadas a campañas innovadoras, desarrolladas por Mobext.</a:t>
            </a:r>
          </a:p>
          <a:p>
            <a:pPr marL="342900" indent="-342900">
              <a:buFont typeface="Arial" pitchFamily="34" charset="0"/>
              <a:buChar char="•"/>
            </a:pPr>
            <a:r>
              <a:rPr lang="en-GB" b="0" dirty="0" smtClean="0"/>
              <a:t>Presentar casos de éxito a nivel mundial que han sido referente en el mundo mobile. </a:t>
            </a:r>
          </a:p>
          <a:p>
            <a:pPr marL="342900" indent="-342900">
              <a:buFont typeface="Arial" pitchFamily="34" charset="0"/>
              <a:buChar char="•"/>
            </a:pPr>
            <a:endParaRPr lang="en-GB" b="0" dirty="0"/>
          </a:p>
        </p:txBody>
      </p:sp>
    </p:spTree>
    <p:extLst>
      <p:ext uri="{BB962C8B-B14F-4D97-AF65-F5344CB8AC3E}">
        <p14:creationId xmlns:p14="http://schemas.microsoft.com/office/powerpoint/2010/main" val="3614880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7202" y="937996"/>
            <a:ext cx="7256221" cy="1717393"/>
          </a:xfrm>
        </p:spPr>
        <p:txBody>
          <a:bodyPr/>
          <a:lstStyle/>
          <a:p>
            <a:r>
              <a:rPr lang="es-CO" dirty="0" smtClean="0"/>
              <a:t>Ecosistema móvil</a:t>
            </a:r>
            <a:endParaRPr lang="es-CO" dirty="0"/>
          </a:p>
        </p:txBody>
      </p:sp>
      <p:sp>
        <p:nvSpPr>
          <p:cNvPr id="3" name="Subtitle 2"/>
          <p:cNvSpPr>
            <a:spLocks noGrp="1"/>
          </p:cNvSpPr>
          <p:nvPr>
            <p:ph type="subTitle" idx="1"/>
          </p:nvPr>
        </p:nvSpPr>
        <p:spPr>
          <a:prstGeom prst="rect">
            <a:avLst/>
          </a:prstGeom>
        </p:spPr>
        <p:txBody>
          <a:bodyPr>
            <a:normAutofit/>
          </a:bodyPr>
          <a:lstStyle/>
          <a:p>
            <a:r>
              <a:rPr lang="es-CO" dirty="0" smtClean="0"/>
              <a:t>Cuál es la perspectiva actual?</a:t>
            </a:r>
          </a:p>
          <a:p>
            <a:endParaRPr lang="es-CO" dirty="0"/>
          </a:p>
        </p:txBody>
      </p:sp>
    </p:spTree>
    <p:extLst>
      <p:ext uri="{BB962C8B-B14F-4D97-AF65-F5344CB8AC3E}">
        <p14:creationId xmlns:p14="http://schemas.microsoft.com/office/powerpoint/2010/main" val="2150436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Penetración Móvil en Colombia</a:t>
            </a:r>
            <a:endParaRPr lang="en-GB" dirty="0"/>
          </a:p>
        </p:txBody>
      </p:sp>
      <p:graphicFrame>
        <p:nvGraphicFramePr>
          <p:cNvPr id="5" name="2 Gráfico"/>
          <p:cNvGraphicFramePr/>
          <p:nvPr>
            <p:extLst>
              <p:ext uri="{D42A27DB-BD31-4B8C-83A1-F6EECF244321}">
                <p14:modId xmlns:p14="http://schemas.microsoft.com/office/powerpoint/2010/main" val="3630504143"/>
              </p:ext>
            </p:extLst>
          </p:nvPr>
        </p:nvGraphicFramePr>
        <p:xfrm>
          <a:off x="3976687" y="1190625"/>
          <a:ext cx="4881563" cy="30613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Tabla"/>
          <p:cNvGraphicFramePr>
            <a:graphicFrameLocks noGrp="1"/>
          </p:cNvGraphicFramePr>
          <p:nvPr/>
        </p:nvGraphicFramePr>
        <p:xfrm>
          <a:off x="693420" y="1735056"/>
          <a:ext cx="3124199" cy="1768931"/>
        </p:xfrm>
        <a:graphic>
          <a:graphicData uri="http://schemas.openxmlformats.org/drawingml/2006/table">
            <a:tbl>
              <a:tblPr/>
              <a:tblGrid>
                <a:gridCol w="1007806"/>
                <a:gridCol w="1007806"/>
                <a:gridCol w="1108587"/>
              </a:tblGrid>
              <a:tr h="139879">
                <a:tc>
                  <a:txBody>
                    <a:bodyPr/>
                    <a:lstStyle/>
                    <a:p>
                      <a:pPr algn="ctr" fontAlgn="ctr"/>
                      <a:r>
                        <a:rPr lang="es-CO" sz="1000" b="1" i="0" u="none" strike="noStrike" dirty="0">
                          <a:solidFill>
                            <a:srgbClr val="FFFFFF"/>
                          </a:solidFill>
                          <a:latin typeface="Arial"/>
                        </a:rPr>
                        <a:t>TRIMESTRE</a:t>
                      </a:r>
                    </a:p>
                  </a:txBody>
                  <a:tcPr marL="0" marR="0" marT="0" marB="0" anchor="ctr">
                    <a:lnL>
                      <a:noFill/>
                    </a:lnL>
                    <a:lnR>
                      <a:noFill/>
                    </a:lnR>
                    <a:lnT>
                      <a:noFill/>
                    </a:lnT>
                    <a:lnB>
                      <a:noFill/>
                    </a:lnB>
                    <a:solidFill>
                      <a:srgbClr val="012952"/>
                    </a:solidFill>
                  </a:tcPr>
                </a:tc>
                <a:tc>
                  <a:txBody>
                    <a:bodyPr/>
                    <a:lstStyle/>
                    <a:p>
                      <a:pPr algn="ctr" fontAlgn="ctr"/>
                      <a:r>
                        <a:rPr lang="es-CO" sz="1000" b="1" i="0" u="none" strike="noStrike" dirty="0">
                          <a:solidFill>
                            <a:srgbClr val="FFFFFF"/>
                          </a:solidFill>
                          <a:latin typeface="Arial"/>
                        </a:rPr>
                        <a:t>ABONADOS</a:t>
                      </a:r>
                    </a:p>
                  </a:txBody>
                  <a:tcPr marL="0" marR="0" marT="0" marB="0" anchor="ctr">
                    <a:lnL>
                      <a:noFill/>
                    </a:lnL>
                    <a:lnR>
                      <a:noFill/>
                    </a:lnR>
                    <a:lnT>
                      <a:noFill/>
                    </a:lnT>
                    <a:lnB>
                      <a:noFill/>
                    </a:lnB>
                    <a:solidFill>
                      <a:srgbClr val="012952"/>
                    </a:solidFill>
                  </a:tcPr>
                </a:tc>
                <a:tc>
                  <a:txBody>
                    <a:bodyPr/>
                    <a:lstStyle/>
                    <a:p>
                      <a:pPr algn="ctr" fontAlgn="ctr"/>
                      <a:r>
                        <a:rPr lang="es-CO" sz="1000" b="1" i="0" u="none" strike="noStrike" dirty="0" smtClean="0">
                          <a:solidFill>
                            <a:srgbClr val="FFFFFF"/>
                          </a:solidFill>
                          <a:latin typeface="Arial"/>
                        </a:rPr>
                        <a:t>PENETRACIÓN</a:t>
                      </a:r>
                      <a:endParaRPr lang="es-CO" sz="1000" b="1" i="0" u="none" strike="noStrike" dirty="0">
                        <a:solidFill>
                          <a:srgbClr val="FFFFFF"/>
                        </a:solidFill>
                        <a:latin typeface="Arial"/>
                      </a:endParaRPr>
                    </a:p>
                  </a:txBody>
                  <a:tcPr marL="0" marR="0" marT="0" marB="0" anchor="ctr">
                    <a:lnL>
                      <a:noFill/>
                    </a:lnL>
                    <a:lnR>
                      <a:noFill/>
                    </a:lnR>
                    <a:lnT>
                      <a:noFill/>
                    </a:lnT>
                    <a:lnB>
                      <a:noFill/>
                    </a:lnB>
                    <a:solidFill>
                      <a:srgbClr val="012952"/>
                    </a:solidFill>
                  </a:tcPr>
                </a:tc>
              </a:tr>
              <a:tr h="230933">
                <a:tc>
                  <a:txBody>
                    <a:bodyPr/>
                    <a:lstStyle/>
                    <a:p>
                      <a:pPr algn="ctr" fontAlgn="ctr"/>
                      <a:r>
                        <a:rPr lang="es-CO" sz="800" b="0" i="0" u="none" strike="noStrike" dirty="0">
                          <a:solidFill>
                            <a:srgbClr val="000000"/>
                          </a:solidFill>
                          <a:latin typeface="Arial"/>
                        </a:rPr>
                        <a:t>2011-1T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45.342.049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98,50%</a:t>
                      </a:r>
                    </a:p>
                  </a:txBody>
                  <a:tcPr marL="0" marR="0" marT="0" marB="0" anchor="ctr">
                    <a:lnL>
                      <a:noFill/>
                    </a:lnL>
                    <a:lnR>
                      <a:noFill/>
                    </a:lnR>
                    <a:lnT>
                      <a:noFill/>
                    </a:lnT>
                    <a:lnB>
                      <a:noFill/>
                    </a:lnB>
                    <a:solidFill>
                      <a:srgbClr val="FFFFFF"/>
                    </a:solidFill>
                  </a:tcPr>
                </a:tc>
              </a:tr>
              <a:tr h="230933">
                <a:tc>
                  <a:txBody>
                    <a:bodyPr/>
                    <a:lstStyle/>
                    <a:p>
                      <a:pPr algn="ctr" fontAlgn="ctr"/>
                      <a:r>
                        <a:rPr lang="es-CO" sz="800" b="0" i="0" u="none" strike="noStrike" dirty="0">
                          <a:solidFill>
                            <a:srgbClr val="000000"/>
                          </a:solidFill>
                          <a:latin typeface="Arial"/>
                        </a:rPr>
                        <a:t>2011-2T</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46.314.709 </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100,60%</a:t>
                      </a:r>
                    </a:p>
                  </a:txBody>
                  <a:tcPr marL="0" marR="0" marT="0" marB="0" anchor="ctr">
                    <a:lnL>
                      <a:noFill/>
                    </a:lnL>
                    <a:lnR>
                      <a:noFill/>
                    </a:lnR>
                    <a:lnT>
                      <a:noFill/>
                    </a:lnT>
                    <a:lnB>
                      <a:noFill/>
                    </a:lnB>
                    <a:solidFill>
                      <a:srgbClr val="F2F2F2"/>
                    </a:solidFill>
                  </a:tcPr>
                </a:tc>
              </a:tr>
              <a:tr h="230933">
                <a:tc>
                  <a:txBody>
                    <a:bodyPr/>
                    <a:lstStyle/>
                    <a:p>
                      <a:pPr algn="ctr" fontAlgn="ctr"/>
                      <a:r>
                        <a:rPr lang="es-CO" sz="800" b="0" i="0" u="none" strike="noStrike" dirty="0">
                          <a:solidFill>
                            <a:srgbClr val="000000"/>
                          </a:solidFill>
                          <a:latin typeface="Arial"/>
                        </a:rPr>
                        <a:t>2011-3T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47.747.912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103,70%</a:t>
                      </a:r>
                    </a:p>
                  </a:txBody>
                  <a:tcPr marL="0" marR="0" marT="0" marB="0" anchor="ctr">
                    <a:lnL>
                      <a:noFill/>
                    </a:lnL>
                    <a:lnR>
                      <a:noFill/>
                    </a:lnR>
                    <a:lnT>
                      <a:noFill/>
                    </a:lnT>
                    <a:lnB>
                      <a:noFill/>
                    </a:lnB>
                    <a:solidFill>
                      <a:srgbClr val="FFFFFF"/>
                    </a:solidFill>
                  </a:tcPr>
                </a:tc>
              </a:tr>
              <a:tr h="230933">
                <a:tc>
                  <a:txBody>
                    <a:bodyPr/>
                    <a:lstStyle/>
                    <a:p>
                      <a:pPr algn="ctr" fontAlgn="ctr"/>
                      <a:r>
                        <a:rPr lang="es-CO" sz="800" b="0" i="0" u="none" strike="noStrike" dirty="0">
                          <a:solidFill>
                            <a:srgbClr val="000000"/>
                          </a:solidFill>
                          <a:latin typeface="Arial"/>
                        </a:rPr>
                        <a:t>2011-4T</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46.200.421 </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100,30%</a:t>
                      </a:r>
                    </a:p>
                  </a:txBody>
                  <a:tcPr marL="0" marR="0" marT="0" marB="0" anchor="ctr">
                    <a:lnL>
                      <a:noFill/>
                    </a:lnL>
                    <a:lnR>
                      <a:noFill/>
                    </a:lnR>
                    <a:lnT>
                      <a:noFill/>
                    </a:lnT>
                    <a:lnB>
                      <a:noFill/>
                    </a:lnB>
                    <a:solidFill>
                      <a:srgbClr val="F2F2F2"/>
                    </a:solidFill>
                  </a:tcPr>
                </a:tc>
              </a:tr>
              <a:tr h="230933">
                <a:tc>
                  <a:txBody>
                    <a:bodyPr/>
                    <a:lstStyle/>
                    <a:p>
                      <a:pPr algn="ctr" fontAlgn="ctr"/>
                      <a:r>
                        <a:rPr lang="es-CO" sz="800" b="0" i="0" u="none" strike="noStrike" dirty="0">
                          <a:solidFill>
                            <a:srgbClr val="000000"/>
                          </a:solidFill>
                          <a:latin typeface="Arial"/>
                        </a:rPr>
                        <a:t>2012-1T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46.842.257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100,60%</a:t>
                      </a:r>
                    </a:p>
                  </a:txBody>
                  <a:tcPr marL="0" marR="0" marT="0" marB="0" anchor="ctr">
                    <a:lnL>
                      <a:noFill/>
                    </a:lnL>
                    <a:lnR>
                      <a:noFill/>
                    </a:lnR>
                    <a:lnT>
                      <a:noFill/>
                    </a:lnT>
                    <a:lnB>
                      <a:noFill/>
                    </a:lnB>
                    <a:solidFill>
                      <a:srgbClr val="FFFFFF"/>
                    </a:solidFill>
                  </a:tcPr>
                </a:tc>
              </a:tr>
              <a:tr h="230933">
                <a:tc>
                  <a:txBody>
                    <a:bodyPr/>
                    <a:lstStyle/>
                    <a:p>
                      <a:pPr algn="ctr" fontAlgn="ctr"/>
                      <a:r>
                        <a:rPr lang="es-CO" sz="800" b="0" i="0" u="none" strike="noStrike" dirty="0">
                          <a:solidFill>
                            <a:srgbClr val="000000"/>
                          </a:solidFill>
                          <a:latin typeface="Arial"/>
                        </a:rPr>
                        <a:t>2012-2T</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47.885.376 </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102,80%</a:t>
                      </a:r>
                    </a:p>
                  </a:txBody>
                  <a:tcPr marL="0" marR="0" marT="0" marB="0" anchor="ctr">
                    <a:lnL>
                      <a:noFill/>
                    </a:lnL>
                    <a:lnR>
                      <a:noFill/>
                    </a:lnR>
                    <a:lnT>
                      <a:noFill/>
                    </a:lnT>
                    <a:lnB>
                      <a:noFill/>
                    </a:lnB>
                    <a:solidFill>
                      <a:srgbClr val="F2F2F2"/>
                    </a:solidFill>
                  </a:tcPr>
                </a:tc>
              </a:tr>
              <a:tr h="230933">
                <a:tc>
                  <a:txBody>
                    <a:bodyPr/>
                    <a:lstStyle/>
                    <a:p>
                      <a:pPr algn="ctr" fontAlgn="ctr"/>
                      <a:r>
                        <a:rPr lang="es-CO" sz="800" b="0" i="0" u="none" strike="noStrike" dirty="0">
                          <a:solidFill>
                            <a:srgbClr val="000000"/>
                          </a:solidFill>
                          <a:latin typeface="Arial"/>
                        </a:rPr>
                        <a:t>2012-3T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48.699.217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104,50%</a:t>
                      </a:r>
                    </a:p>
                  </a:txBody>
                  <a:tcPr marL="0" marR="0" marT="0" marB="0" anchor="ctr">
                    <a:lnL>
                      <a:noFill/>
                    </a:lnL>
                    <a:lnR>
                      <a:noFill/>
                    </a:lnR>
                    <a:lnT>
                      <a:noFill/>
                    </a:lnT>
                    <a:lnB>
                      <a:noFill/>
                    </a:lnB>
                    <a:solidFill>
                      <a:srgbClr val="FFFFFF"/>
                    </a:solidFill>
                  </a:tcPr>
                </a:tc>
              </a:tr>
            </a:tbl>
          </a:graphicData>
        </a:graphic>
      </p:graphicFrame>
      <p:sp>
        <p:nvSpPr>
          <p:cNvPr id="7" name="6 Rectángulo"/>
          <p:cNvSpPr/>
          <p:nvPr/>
        </p:nvSpPr>
        <p:spPr>
          <a:xfrm>
            <a:off x="266700" y="4553605"/>
            <a:ext cx="4572000" cy="446276"/>
          </a:xfrm>
          <a:prstGeom prst="rect">
            <a:avLst/>
          </a:prstGeom>
        </p:spPr>
        <p:txBody>
          <a:bodyPr wrap="square">
            <a:spAutoFit/>
          </a:bodyPr>
          <a:lstStyle/>
          <a:p>
            <a:endParaRPr lang="es-CO" sz="700" dirty="0">
              <a:solidFill>
                <a:schemeClr val="bg1">
                  <a:lumMod val="50000"/>
                </a:schemeClr>
              </a:solidFill>
              <a:latin typeface="Trebuchet MS" pitchFamily="34" charset="0"/>
              <a:cs typeface="Calibri" pitchFamily="34" charset="0"/>
            </a:endParaRPr>
          </a:p>
          <a:p>
            <a:r>
              <a:rPr lang="es-CO" sz="700" dirty="0" smtClean="0">
                <a:solidFill>
                  <a:schemeClr val="bg1">
                    <a:lumMod val="50000"/>
                  </a:schemeClr>
                </a:solidFill>
                <a:latin typeface="Trebuchet MS" pitchFamily="34" charset="0"/>
                <a:cs typeface="Calibri" pitchFamily="34" charset="0"/>
              </a:rPr>
              <a:t>Fuente: </a:t>
            </a:r>
            <a:r>
              <a:rPr lang="es-CO" sz="800" dirty="0" smtClean="0">
                <a:solidFill>
                  <a:schemeClr val="tx1">
                    <a:lumMod val="50000"/>
                    <a:lumOff val="50000"/>
                  </a:schemeClr>
                </a:solidFill>
              </a:rPr>
              <a:t>: Ministerio de las tecnologías de la información y las Comunicaciones.</a:t>
            </a:r>
          </a:p>
          <a:p>
            <a:r>
              <a:rPr lang="es-CO" sz="800" dirty="0" smtClean="0">
                <a:solidFill>
                  <a:schemeClr val="tx1">
                    <a:lumMod val="50000"/>
                    <a:lumOff val="50000"/>
                  </a:schemeClr>
                </a:solidFill>
                <a:hlinkClick r:id="rId3"/>
              </a:rPr>
              <a:t>http://colombiatic.mintic.gov.co</a:t>
            </a:r>
            <a:endParaRPr lang="es-CO" sz="800" dirty="0">
              <a:solidFill>
                <a:schemeClr val="tx1">
                  <a:lumMod val="50000"/>
                  <a:lumOff val="50000"/>
                </a:schemeClr>
              </a:solidFill>
            </a:endParaRPr>
          </a:p>
        </p:txBody>
      </p:sp>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587" y="610181"/>
            <a:ext cx="8605388" cy="435064"/>
          </a:xfrm>
        </p:spPr>
        <p:txBody>
          <a:bodyPr/>
          <a:lstStyle/>
          <a:p>
            <a:r>
              <a:rPr lang="es-CO" dirty="0" smtClean="0"/>
              <a:t>Abonados Servicio Internet Móvil en Colombia</a:t>
            </a:r>
            <a:endParaRPr lang="en-GB" dirty="0"/>
          </a:p>
        </p:txBody>
      </p:sp>
      <p:graphicFrame>
        <p:nvGraphicFramePr>
          <p:cNvPr id="5" name="4 Gráfico"/>
          <p:cNvGraphicFramePr/>
          <p:nvPr>
            <p:extLst>
              <p:ext uri="{D42A27DB-BD31-4B8C-83A1-F6EECF244321}">
                <p14:modId xmlns:p14="http://schemas.microsoft.com/office/powerpoint/2010/main" val="952710764"/>
              </p:ext>
            </p:extLst>
          </p:nvPr>
        </p:nvGraphicFramePr>
        <p:xfrm>
          <a:off x="3257550" y="1277302"/>
          <a:ext cx="5706427" cy="3114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5 Tabla"/>
          <p:cNvGraphicFramePr>
            <a:graphicFrameLocks noGrp="1"/>
          </p:cNvGraphicFramePr>
          <p:nvPr/>
        </p:nvGraphicFramePr>
        <p:xfrm>
          <a:off x="457200" y="1700500"/>
          <a:ext cx="2725420" cy="1524000"/>
        </p:xfrm>
        <a:graphic>
          <a:graphicData uri="http://schemas.openxmlformats.org/drawingml/2006/table">
            <a:tbl>
              <a:tblPr/>
              <a:tblGrid>
                <a:gridCol w="830077"/>
                <a:gridCol w="982258"/>
                <a:gridCol w="913085"/>
              </a:tblGrid>
              <a:tr h="190500">
                <a:tc>
                  <a:txBody>
                    <a:bodyPr/>
                    <a:lstStyle/>
                    <a:p>
                      <a:pPr algn="ctr" fontAlgn="ctr"/>
                      <a:r>
                        <a:rPr lang="es-CO" sz="1000" b="1" i="0" u="none" strike="noStrike" dirty="0">
                          <a:solidFill>
                            <a:srgbClr val="FFFFFF"/>
                          </a:solidFill>
                          <a:latin typeface="Arial"/>
                        </a:rPr>
                        <a:t>TRIMESTRE</a:t>
                      </a:r>
                    </a:p>
                  </a:txBody>
                  <a:tcPr marL="0" marR="0" marT="0" marB="0" anchor="ctr">
                    <a:lnL>
                      <a:noFill/>
                    </a:lnL>
                    <a:lnR>
                      <a:noFill/>
                    </a:lnR>
                    <a:lnT>
                      <a:noFill/>
                    </a:lnT>
                    <a:lnB>
                      <a:noFill/>
                    </a:lnB>
                    <a:solidFill>
                      <a:srgbClr val="012952"/>
                    </a:solidFill>
                  </a:tcPr>
                </a:tc>
                <a:tc>
                  <a:txBody>
                    <a:bodyPr/>
                    <a:lstStyle/>
                    <a:p>
                      <a:pPr algn="ctr" fontAlgn="ctr"/>
                      <a:r>
                        <a:rPr lang="es-CO" sz="1000" b="1" i="0" u="none" strike="noStrike" dirty="0" smtClean="0">
                          <a:solidFill>
                            <a:srgbClr val="FFFFFF"/>
                          </a:solidFill>
                          <a:latin typeface="Arial"/>
                        </a:rPr>
                        <a:t>SUSCRIPCIÓN</a:t>
                      </a:r>
                      <a:endParaRPr lang="es-CO" sz="1000" b="1" i="0" u="none" strike="noStrike" dirty="0">
                        <a:solidFill>
                          <a:srgbClr val="FFFFFF"/>
                        </a:solidFill>
                        <a:latin typeface="Arial"/>
                      </a:endParaRPr>
                    </a:p>
                  </a:txBody>
                  <a:tcPr marL="0" marR="0" marT="0" marB="0" anchor="ctr">
                    <a:lnL>
                      <a:noFill/>
                    </a:lnL>
                    <a:lnR>
                      <a:noFill/>
                    </a:lnR>
                    <a:lnT>
                      <a:noFill/>
                    </a:lnT>
                    <a:lnB>
                      <a:noFill/>
                    </a:lnB>
                    <a:solidFill>
                      <a:srgbClr val="012952"/>
                    </a:solidFill>
                  </a:tcPr>
                </a:tc>
                <a:tc>
                  <a:txBody>
                    <a:bodyPr/>
                    <a:lstStyle/>
                    <a:p>
                      <a:pPr algn="ctr" fontAlgn="ctr"/>
                      <a:r>
                        <a:rPr lang="es-CO" sz="1000" b="1" i="0" u="none" strike="noStrike" dirty="0">
                          <a:solidFill>
                            <a:srgbClr val="FFFFFF"/>
                          </a:solidFill>
                          <a:latin typeface="Arial"/>
                        </a:rPr>
                        <a:t>DEMANDA</a:t>
                      </a:r>
                    </a:p>
                  </a:txBody>
                  <a:tcPr marL="0" marR="0" marT="0" marB="0" anchor="ctr">
                    <a:lnL>
                      <a:noFill/>
                    </a:lnL>
                    <a:lnR>
                      <a:noFill/>
                    </a:lnR>
                    <a:lnT>
                      <a:noFill/>
                    </a:lnT>
                    <a:lnB>
                      <a:noFill/>
                    </a:lnB>
                    <a:solidFill>
                      <a:srgbClr val="012952"/>
                    </a:solidFill>
                  </a:tcPr>
                </a:tc>
              </a:tr>
              <a:tr h="190500">
                <a:tc>
                  <a:txBody>
                    <a:bodyPr/>
                    <a:lstStyle/>
                    <a:p>
                      <a:pPr algn="ctr" fontAlgn="ctr"/>
                      <a:r>
                        <a:rPr lang="es-CO" sz="800" b="0" i="0" u="none" strike="noStrike" dirty="0">
                          <a:solidFill>
                            <a:srgbClr val="000000"/>
                          </a:solidFill>
                          <a:latin typeface="Arial"/>
                        </a:rPr>
                        <a:t>2011-1T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2.197.646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10.494.148 </a:t>
                      </a:r>
                    </a:p>
                  </a:txBody>
                  <a:tcPr marL="0" marR="0" marT="0" marB="0" anchor="ctr">
                    <a:lnL>
                      <a:noFill/>
                    </a:lnL>
                    <a:lnR>
                      <a:noFill/>
                    </a:lnR>
                    <a:lnT>
                      <a:noFill/>
                    </a:lnT>
                    <a:lnB>
                      <a:noFill/>
                    </a:lnB>
                    <a:solidFill>
                      <a:srgbClr val="FFFFFF"/>
                    </a:solidFill>
                  </a:tcPr>
                </a:tc>
              </a:tr>
              <a:tr h="190500">
                <a:tc>
                  <a:txBody>
                    <a:bodyPr/>
                    <a:lstStyle/>
                    <a:p>
                      <a:pPr algn="ctr" fontAlgn="ctr"/>
                      <a:r>
                        <a:rPr lang="es-CO" sz="800" b="0" i="0" u="none" strike="noStrike" dirty="0">
                          <a:solidFill>
                            <a:srgbClr val="000000"/>
                          </a:solidFill>
                          <a:latin typeface="Arial"/>
                        </a:rPr>
                        <a:t>2011-2T</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2.479.478 </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11.061.862 </a:t>
                      </a:r>
                    </a:p>
                  </a:txBody>
                  <a:tcPr marL="0" marR="0" marT="0" marB="0" anchor="ctr">
                    <a:lnL>
                      <a:noFill/>
                    </a:lnL>
                    <a:lnR>
                      <a:noFill/>
                    </a:lnR>
                    <a:lnT>
                      <a:noFill/>
                    </a:lnT>
                    <a:lnB>
                      <a:noFill/>
                    </a:lnB>
                    <a:solidFill>
                      <a:srgbClr val="F2F2F2"/>
                    </a:solidFill>
                  </a:tcPr>
                </a:tc>
              </a:tr>
              <a:tr h="190500">
                <a:tc>
                  <a:txBody>
                    <a:bodyPr/>
                    <a:lstStyle/>
                    <a:p>
                      <a:pPr algn="ctr" fontAlgn="ctr"/>
                      <a:r>
                        <a:rPr lang="es-CO" sz="800" b="0" i="0" u="none" strike="noStrike" dirty="0">
                          <a:solidFill>
                            <a:srgbClr val="000000"/>
                          </a:solidFill>
                          <a:latin typeface="Arial"/>
                        </a:rPr>
                        <a:t>2011-3T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2.686.056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12.236.730 </a:t>
                      </a:r>
                    </a:p>
                  </a:txBody>
                  <a:tcPr marL="0" marR="0" marT="0" marB="0" anchor="ctr">
                    <a:lnL>
                      <a:noFill/>
                    </a:lnL>
                    <a:lnR>
                      <a:noFill/>
                    </a:lnR>
                    <a:lnT>
                      <a:noFill/>
                    </a:lnT>
                    <a:lnB>
                      <a:noFill/>
                    </a:lnB>
                    <a:solidFill>
                      <a:srgbClr val="FFFFFF"/>
                    </a:solidFill>
                  </a:tcPr>
                </a:tc>
              </a:tr>
              <a:tr h="190500">
                <a:tc>
                  <a:txBody>
                    <a:bodyPr/>
                    <a:lstStyle/>
                    <a:p>
                      <a:pPr algn="ctr" fontAlgn="ctr"/>
                      <a:r>
                        <a:rPr lang="es-CO" sz="800" b="0" i="0" u="none" strike="noStrike" dirty="0">
                          <a:solidFill>
                            <a:srgbClr val="000000"/>
                          </a:solidFill>
                          <a:latin typeface="Arial"/>
                        </a:rPr>
                        <a:t>2011-4T</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2.788.733 </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13.663.500 </a:t>
                      </a:r>
                    </a:p>
                  </a:txBody>
                  <a:tcPr marL="0" marR="0" marT="0" marB="0" anchor="ctr">
                    <a:lnL>
                      <a:noFill/>
                    </a:lnL>
                    <a:lnR>
                      <a:noFill/>
                    </a:lnR>
                    <a:lnT>
                      <a:noFill/>
                    </a:lnT>
                    <a:lnB>
                      <a:noFill/>
                    </a:lnB>
                    <a:solidFill>
                      <a:srgbClr val="F2F2F2"/>
                    </a:solidFill>
                  </a:tcPr>
                </a:tc>
              </a:tr>
              <a:tr h="190500">
                <a:tc>
                  <a:txBody>
                    <a:bodyPr/>
                    <a:lstStyle/>
                    <a:p>
                      <a:pPr algn="ctr" fontAlgn="ctr"/>
                      <a:r>
                        <a:rPr lang="es-CO" sz="800" b="0" i="0" u="none" strike="noStrike" dirty="0">
                          <a:solidFill>
                            <a:srgbClr val="000000"/>
                          </a:solidFill>
                          <a:latin typeface="Arial"/>
                        </a:rPr>
                        <a:t>2012-1T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2.964.612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14.106.119 </a:t>
                      </a:r>
                    </a:p>
                  </a:txBody>
                  <a:tcPr marL="0" marR="0" marT="0" marB="0" anchor="ctr">
                    <a:lnL>
                      <a:noFill/>
                    </a:lnL>
                    <a:lnR>
                      <a:noFill/>
                    </a:lnR>
                    <a:lnT>
                      <a:noFill/>
                    </a:lnT>
                    <a:lnB>
                      <a:noFill/>
                    </a:lnB>
                    <a:solidFill>
                      <a:srgbClr val="FFFFFF"/>
                    </a:solidFill>
                  </a:tcPr>
                </a:tc>
              </a:tr>
              <a:tr h="190500">
                <a:tc>
                  <a:txBody>
                    <a:bodyPr/>
                    <a:lstStyle/>
                    <a:p>
                      <a:pPr algn="ctr" fontAlgn="ctr"/>
                      <a:r>
                        <a:rPr lang="es-CO" sz="800" b="0" i="0" u="none" strike="noStrike" dirty="0">
                          <a:solidFill>
                            <a:srgbClr val="000000"/>
                          </a:solidFill>
                          <a:latin typeface="Arial"/>
                        </a:rPr>
                        <a:t>2012-2T</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3.070.132 </a:t>
                      </a:r>
                    </a:p>
                  </a:txBody>
                  <a:tcPr marL="0" marR="0" marT="0" marB="0" anchor="ctr">
                    <a:lnL>
                      <a:noFill/>
                    </a:lnL>
                    <a:lnR>
                      <a:noFill/>
                    </a:lnR>
                    <a:lnT>
                      <a:noFill/>
                    </a:lnT>
                    <a:lnB>
                      <a:noFill/>
                    </a:lnB>
                    <a:solidFill>
                      <a:srgbClr val="F2F2F2"/>
                    </a:solidFill>
                  </a:tcPr>
                </a:tc>
                <a:tc>
                  <a:txBody>
                    <a:bodyPr/>
                    <a:lstStyle/>
                    <a:p>
                      <a:pPr algn="ctr" fontAlgn="ctr"/>
                      <a:r>
                        <a:rPr lang="es-CO" sz="800" b="0" i="0" u="none" strike="noStrike" dirty="0">
                          <a:solidFill>
                            <a:srgbClr val="000000"/>
                          </a:solidFill>
                          <a:latin typeface="Arial"/>
                        </a:rPr>
                        <a:t>        14.730.021 </a:t>
                      </a:r>
                    </a:p>
                  </a:txBody>
                  <a:tcPr marL="0" marR="0" marT="0" marB="0" anchor="ctr">
                    <a:lnL>
                      <a:noFill/>
                    </a:lnL>
                    <a:lnR>
                      <a:noFill/>
                    </a:lnR>
                    <a:lnT>
                      <a:noFill/>
                    </a:lnT>
                    <a:lnB>
                      <a:noFill/>
                    </a:lnB>
                    <a:solidFill>
                      <a:srgbClr val="F2F2F2"/>
                    </a:solidFill>
                  </a:tcPr>
                </a:tc>
              </a:tr>
              <a:tr h="190500">
                <a:tc>
                  <a:txBody>
                    <a:bodyPr/>
                    <a:lstStyle/>
                    <a:p>
                      <a:pPr algn="ctr" fontAlgn="ctr"/>
                      <a:r>
                        <a:rPr lang="es-CO" sz="800" b="0" i="0" u="none" strike="noStrike" dirty="0">
                          <a:solidFill>
                            <a:srgbClr val="000000"/>
                          </a:solidFill>
                          <a:latin typeface="Arial"/>
                        </a:rPr>
                        <a:t>2012-3T</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3.290.281 </a:t>
                      </a:r>
                    </a:p>
                  </a:txBody>
                  <a:tcPr marL="0" marR="0" marT="0" marB="0" anchor="ctr">
                    <a:lnL>
                      <a:noFill/>
                    </a:lnL>
                    <a:lnR>
                      <a:noFill/>
                    </a:lnR>
                    <a:lnT>
                      <a:noFill/>
                    </a:lnT>
                    <a:lnB>
                      <a:noFill/>
                    </a:lnB>
                    <a:solidFill>
                      <a:srgbClr val="FFFFFF"/>
                    </a:solidFill>
                  </a:tcPr>
                </a:tc>
                <a:tc>
                  <a:txBody>
                    <a:bodyPr/>
                    <a:lstStyle/>
                    <a:p>
                      <a:pPr algn="ctr" fontAlgn="ctr"/>
                      <a:r>
                        <a:rPr lang="es-CO" sz="800" b="0" i="0" u="none" strike="noStrike" dirty="0">
                          <a:solidFill>
                            <a:srgbClr val="000000"/>
                          </a:solidFill>
                          <a:latin typeface="Arial"/>
                        </a:rPr>
                        <a:t>        15.240.419 </a:t>
                      </a:r>
                    </a:p>
                  </a:txBody>
                  <a:tcPr marL="0" marR="0" marT="0" marB="0" anchor="ctr">
                    <a:lnL>
                      <a:noFill/>
                    </a:lnL>
                    <a:lnR>
                      <a:noFill/>
                    </a:lnR>
                    <a:lnT>
                      <a:noFill/>
                    </a:lnT>
                    <a:lnB>
                      <a:noFill/>
                    </a:lnB>
                    <a:solidFill>
                      <a:srgbClr val="FFFFFF"/>
                    </a:solidFill>
                  </a:tcPr>
                </a:tc>
              </a:tr>
            </a:tbl>
          </a:graphicData>
        </a:graphic>
      </p:graphicFrame>
      <p:sp>
        <p:nvSpPr>
          <p:cNvPr id="7" name="6 Rectángulo"/>
          <p:cNvSpPr/>
          <p:nvPr/>
        </p:nvSpPr>
        <p:spPr>
          <a:xfrm>
            <a:off x="266700" y="4553605"/>
            <a:ext cx="4572000" cy="446276"/>
          </a:xfrm>
          <a:prstGeom prst="rect">
            <a:avLst/>
          </a:prstGeom>
        </p:spPr>
        <p:txBody>
          <a:bodyPr wrap="square">
            <a:spAutoFit/>
          </a:bodyPr>
          <a:lstStyle/>
          <a:p>
            <a:endParaRPr lang="es-CO" sz="700" dirty="0">
              <a:solidFill>
                <a:schemeClr val="bg1">
                  <a:lumMod val="50000"/>
                </a:schemeClr>
              </a:solidFill>
              <a:latin typeface="Trebuchet MS" pitchFamily="34" charset="0"/>
              <a:cs typeface="Calibri" pitchFamily="34" charset="0"/>
            </a:endParaRPr>
          </a:p>
          <a:p>
            <a:r>
              <a:rPr lang="es-CO" sz="700" dirty="0" smtClean="0">
                <a:solidFill>
                  <a:schemeClr val="bg1">
                    <a:lumMod val="50000"/>
                  </a:schemeClr>
                </a:solidFill>
                <a:latin typeface="Trebuchet MS" pitchFamily="34" charset="0"/>
                <a:cs typeface="Calibri" pitchFamily="34" charset="0"/>
              </a:rPr>
              <a:t>Fuente: </a:t>
            </a:r>
            <a:r>
              <a:rPr lang="es-CO" sz="800" dirty="0" smtClean="0">
                <a:solidFill>
                  <a:schemeClr val="tx1">
                    <a:lumMod val="50000"/>
                    <a:lumOff val="50000"/>
                  </a:schemeClr>
                </a:solidFill>
              </a:rPr>
              <a:t>: Ministerio de las tecnologías de la información y las Comunicaciones.</a:t>
            </a:r>
          </a:p>
          <a:p>
            <a:r>
              <a:rPr lang="es-CO" sz="800" dirty="0" smtClean="0">
                <a:solidFill>
                  <a:schemeClr val="tx1">
                    <a:lumMod val="50000"/>
                    <a:lumOff val="50000"/>
                  </a:schemeClr>
                </a:solidFill>
                <a:hlinkClick r:id="rId4"/>
              </a:rPr>
              <a:t>http://colombiatic.mintic.gov.co</a:t>
            </a:r>
            <a:endParaRPr lang="es-CO" sz="800" dirty="0">
              <a:solidFill>
                <a:schemeClr val="tx1">
                  <a:lumMod val="50000"/>
                  <a:lumOff val="50000"/>
                </a:schemeClr>
              </a:solidFill>
            </a:endParaRPr>
          </a:p>
        </p:txBody>
      </p:sp>
      <p:sp>
        <p:nvSpPr>
          <p:cNvPr id="8" name="Subtitle 2"/>
          <p:cNvSpPr>
            <a:spLocks noGrp="1"/>
          </p:cNvSpPr>
          <p:nvPr>
            <p:ph idx="1"/>
          </p:nvPr>
        </p:nvSpPr>
        <p:spPr>
          <a:xfrm>
            <a:off x="95249" y="3531106"/>
            <a:ext cx="3124201" cy="859920"/>
          </a:xfrm>
        </p:spPr>
        <p:txBody>
          <a:bodyPr/>
          <a:lstStyle/>
          <a:p>
            <a:pPr marL="442800" lvl="2" indent="0">
              <a:buNone/>
            </a:pPr>
            <a:r>
              <a:rPr lang="es-CO" sz="1000" i="1" dirty="0" smtClean="0"/>
              <a:t>Suscripción - Abonados servicio internet móvil.</a:t>
            </a:r>
          </a:p>
          <a:p>
            <a:pPr marL="442800" lvl="2" indent="0">
              <a:buNone/>
            </a:pPr>
            <a:r>
              <a:rPr lang="es-CO" sz="1000" i="1" dirty="0" smtClean="0"/>
              <a:t>Demanda – Estimado de usuarios potenciales del servicio</a:t>
            </a:r>
            <a:r>
              <a:rPr lang="es-CO" sz="1050" i="1" dirty="0" smtClean="0"/>
              <a:t>.</a:t>
            </a:r>
          </a:p>
        </p:txBody>
      </p:sp>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Rectángulo"/>
          <p:cNvSpPr/>
          <p:nvPr/>
        </p:nvSpPr>
        <p:spPr>
          <a:xfrm>
            <a:off x="266700" y="4553605"/>
            <a:ext cx="4572000" cy="323165"/>
          </a:xfrm>
          <a:prstGeom prst="rect">
            <a:avLst/>
          </a:prstGeom>
        </p:spPr>
        <p:txBody>
          <a:bodyPr wrap="square">
            <a:spAutoFit/>
          </a:bodyPr>
          <a:lstStyle/>
          <a:p>
            <a:endParaRPr lang="es-CO" sz="700" dirty="0">
              <a:solidFill>
                <a:schemeClr val="bg1">
                  <a:lumMod val="50000"/>
                </a:schemeClr>
              </a:solidFill>
              <a:latin typeface="Trebuchet MS" pitchFamily="34" charset="0"/>
              <a:cs typeface="Calibri" pitchFamily="34" charset="0"/>
            </a:endParaRPr>
          </a:p>
          <a:p>
            <a:r>
              <a:rPr lang="es-CO" sz="700" dirty="0" smtClean="0">
                <a:solidFill>
                  <a:schemeClr val="bg1">
                    <a:lumMod val="50000"/>
                  </a:schemeClr>
                </a:solidFill>
                <a:latin typeface="Trebuchet MS" pitchFamily="34" charset="0"/>
                <a:cs typeface="Calibri" pitchFamily="34" charset="0"/>
              </a:rPr>
              <a:t>Fuente:</a:t>
            </a:r>
            <a:r>
              <a:rPr lang="es-CO" sz="800" dirty="0" smtClean="0">
                <a:solidFill>
                  <a:schemeClr val="tx1">
                    <a:lumMod val="50000"/>
                    <a:lumOff val="50000"/>
                  </a:schemeClr>
                </a:solidFill>
              </a:rPr>
              <a:t>: EGM III ola de 2012</a:t>
            </a:r>
            <a:endParaRPr lang="es-CO" sz="800" dirty="0">
              <a:solidFill>
                <a:schemeClr val="tx1">
                  <a:lumMod val="50000"/>
                  <a:lumOff val="50000"/>
                </a:schemeClr>
              </a:solidFill>
            </a:endParaRPr>
          </a:p>
        </p:txBody>
      </p:sp>
      <p:sp>
        <p:nvSpPr>
          <p:cNvPr id="2" name="Title 1"/>
          <p:cNvSpPr>
            <a:spLocks noGrp="1"/>
          </p:cNvSpPr>
          <p:nvPr>
            <p:ph type="title"/>
          </p:nvPr>
        </p:nvSpPr>
        <p:spPr/>
        <p:txBody>
          <a:bodyPr/>
          <a:lstStyle/>
          <a:p>
            <a:r>
              <a:rPr lang="es-CO" dirty="0" smtClean="0"/>
              <a:t>Universo Móvil en Colombia</a:t>
            </a:r>
            <a:endParaRPr lang="en-GB"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750" t="20666" r="53418" b="30666"/>
          <a:stretch/>
        </p:blipFill>
        <p:spPr bwMode="auto">
          <a:xfrm>
            <a:off x="241227" y="1111654"/>
            <a:ext cx="2806552"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857" t="23873" r="34286" b="16867"/>
          <a:stretch/>
        </p:blipFill>
        <p:spPr bwMode="auto">
          <a:xfrm>
            <a:off x="2335580" y="2612571"/>
            <a:ext cx="3012597" cy="197454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1750" t="28973" r="40381" b="18032"/>
          <a:stretch/>
        </p:blipFill>
        <p:spPr bwMode="auto">
          <a:xfrm>
            <a:off x="5348177" y="901092"/>
            <a:ext cx="3428407" cy="2698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2572" t="43874" r="30857" b="27432"/>
          <a:stretch/>
        </p:blipFill>
        <p:spPr bwMode="auto">
          <a:xfrm>
            <a:off x="5502094" y="3505611"/>
            <a:ext cx="3120571" cy="1081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38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CO" dirty="0" smtClean="0"/>
              <a:t>Penetración SmartPhones</a:t>
            </a:r>
            <a:endParaRPr lang="en-GB" dirty="0"/>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67" t="19471" r="26191" b="8572"/>
          <a:stretch/>
        </p:blipFill>
        <p:spPr bwMode="auto">
          <a:xfrm>
            <a:off x="1552912" y="1041991"/>
            <a:ext cx="5210629" cy="3566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266700" y="4553605"/>
            <a:ext cx="4572000" cy="523220"/>
          </a:xfrm>
          <a:prstGeom prst="rect">
            <a:avLst/>
          </a:prstGeom>
        </p:spPr>
        <p:txBody>
          <a:bodyPr wrap="square">
            <a:spAutoFit/>
          </a:bodyPr>
          <a:lstStyle/>
          <a:p>
            <a:endParaRPr lang="es-CO" sz="700" dirty="0">
              <a:solidFill>
                <a:schemeClr val="bg1">
                  <a:lumMod val="50000"/>
                </a:schemeClr>
              </a:solidFill>
              <a:latin typeface="Trebuchet MS" pitchFamily="34" charset="0"/>
              <a:cs typeface="Calibri" pitchFamily="34" charset="0"/>
            </a:endParaRPr>
          </a:p>
          <a:p>
            <a:r>
              <a:rPr lang="es-CO" sz="700" dirty="0" smtClean="0">
                <a:solidFill>
                  <a:schemeClr val="bg1">
                    <a:lumMod val="50000"/>
                  </a:schemeClr>
                </a:solidFill>
                <a:latin typeface="Trebuchet MS" pitchFamily="34" charset="0"/>
                <a:cs typeface="Calibri" pitchFamily="34" charset="0"/>
              </a:rPr>
              <a:t>Fuente: Primer </a:t>
            </a:r>
            <a:r>
              <a:rPr lang="es-CO" sz="700" dirty="0">
                <a:solidFill>
                  <a:schemeClr val="bg1">
                    <a:lumMod val="50000"/>
                  </a:schemeClr>
                </a:solidFill>
                <a:latin typeface="Trebuchet MS" pitchFamily="34" charset="0"/>
                <a:cs typeface="Calibri" pitchFamily="34" charset="0"/>
              </a:rPr>
              <a:t>Gran Estudio Continuo de </a:t>
            </a:r>
            <a:r>
              <a:rPr lang="es-CO" sz="700" dirty="0" smtClean="0">
                <a:solidFill>
                  <a:schemeClr val="bg1">
                    <a:lumMod val="50000"/>
                  </a:schemeClr>
                </a:solidFill>
                <a:latin typeface="Trebuchet MS" pitchFamily="34" charset="0"/>
                <a:cs typeface="Calibri" pitchFamily="34" charset="0"/>
              </a:rPr>
              <a:t>IPSOS </a:t>
            </a:r>
            <a:r>
              <a:rPr lang="es-CO" sz="700" dirty="0">
                <a:solidFill>
                  <a:schemeClr val="bg1">
                    <a:lumMod val="50000"/>
                  </a:schemeClr>
                </a:solidFill>
                <a:latin typeface="Trebuchet MS" pitchFamily="34" charset="0"/>
                <a:cs typeface="Calibri" pitchFamily="34" charset="0"/>
              </a:rPr>
              <a:t>NAPOLEON FRANCO sobre el nivel de digitalización de los colombianos y cómo las nuevas tecnologías están impactando sus </a:t>
            </a:r>
            <a:r>
              <a:rPr lang="es-CO" sz="700" dirty="0" smtClean="0">
                <a:solidFill>
                  <a:schemeClr val="bg1">
                    <a:lumMod val="50000"/>
                  </a:schemeClr>
                </a:solidFill>
                <a:latin typeface="Trebuchet MS" pitchFamily="34" charset="0"/>
                <a:cs typeface="Calibri" pitchFamily="34" charset="0"/>
              </a:rPr>
              <a:t>vidas.</a:t>
            </a:r>
          </a:p>
          <a:p>
            <a:r>
              <a:rPr lang="es-CO" sz="700" dirty="0" smtClean="0">
                <a:solidFill>
                  <a:schemeClr val="bg1">
                    <a:lumMod val="50000"/>
                  </a:schemeClr>
                </a:solidFill>
                <a:latin typeface="Trebuchet MS" pitchFamily="34" charset="0"/>
                <a:cs typeface="Calibri" pitchFamily="34" charset="0"/>
              </a:rPr>
              <a:t>Fecha de realización: Octubre 2012.</a:t>
            </a:r>
            <a:endParaRPr lang="es-CO" sz="700" dirty="0">
              <a:solidFill>
                <a:schemeClr val="bg1">
                  <a:lumMod val="50000"/>
                </a:schemeClr>
              </a:solidFill>
              <a:latin typeface="Trebuchet MS" pitchFamily="34" charset="0"/>
              <a:cs typeface="Calibri" pitchFamily="34" charset="0"/>
            </a:endParaRPr>
          </a:p>
        </p:txBody>
      </p:sp>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smtClean="0"/>
              <a:t>Penetración de Tablets</a:t>
            </a:r>
            <a:endParaRPr lang="es-ES" dirty="0" smtClean="0"/>
          </a:p>
        </p:txBody>
      </p:sp>
      <p:sp>
        <p:nvSpPr>
          <p:cNvPr id="6" name="5 Rectángulo"/>
          <p:cNvSpPr/>
          <p:nvPr/>
        </p:nvSpPr>
        <p:spPr>
          <a:xfrm>
            <a:off x="266700" y="4553605"/>
            <a:ext cx="4572000" cy="523220"/>
          </a:xfrm>
          <a:prstGeom prst="rect">
            <a:avLst/>
          </a:prstGeom>
        </p:spPr>
        <p:txBody>
          <a:bodyPr wrap="square">
            <a:spAutoFit/>
          </a:bodyPr>
          <a:lstStyle/>
          <a:p>
            <a:endParaRPr lang="es-CO" sz="700" dirty="0">
              <a:solidFill>
                <a:schemeClr val="bg1">
                  <a:lumMod val="50000"/>
                </a:schemeClr>
              </a:solidFill>
              <a:latin typeface="Trebuchet MS" pitchFamily="34" charset="0"/>
              <a:cs typeface="Calibri" pitchFamily="34" charset="0"/>
            </a:endParaRPr>
          </a:p>
          <a:p>
            <a:r>
              <a:rPr lang="es-CO" sz="700" dirty="0" smtClean="0">
                <a:solidFill>
                  <a:schemeClr val="bg1">
                    <a:lumMod val="50000"/>
                  </a:schemeClr>
                </a:solidFill>
                <a:latin typeface="Trebuchet MS" pitchFamily="34" charset="0"/>
                <a:cs typeface="Calibri" pitchFamily="34" charset="0"/>
              </a:rPr>
              <a:t>Fuente: Primer </a:t>
            </a:r>
            <a:r>
              <a:rPr lang="es-CO" sz="700" dirty="0">
                <a:solidFill>
                  <a:schemeClr val="bg1">
                    <a:lumMod val="50000"/>
                  </a:schemeClr>
                </a:solidFill>
                <a:latin typeface="Trebuchet MS" pitchFamily="34" charset="0"/>
                <a:cs typeface="Calibri" pitchFamily="34" charset="0"/>
              </a:rPr>
              <a:t>Gran Estudio Continuo de </a:t>
            </a:r>
            <a:r>
              <a:rPr lang="es-CO" sz="700" dirty="0" smtClean="0">
                <a:solidFill>
                  <a:schemeClr val="bg1">
                    <a:lumMod val="50000"/>
                  </a:schemeClr>
                </a:solidFill>
                <a:latin typeface="Trebuchet MS" pitchFamily="34" charset="0"/>
                <a:cs typeface="Calibri" pitchFamily="34" charset="0"/>
              </a:rPr>
              <a:t>IPSOS </a:t>
            </a:r>
            <a:r>
              <a:rPr lang="es-CO" sz="700" dirty="0">
                <a:solidFill>
                  <a:schemeClr val="bg1">
                    <a:lumMod val="50000"/>
                  </a:schemeClr>
                </a:solidFill>
                <a:latin typeface="Trebuchet MS" pitchFamily="34" charset="0"/>
                <a:cs typeface="Calibri" pitchFamily="34" charset="0"/>
              </a:rPr>
              <a:t>NAPOLEON FRANCO sobre el nivel de digitalización de los colombianos y cómo las nuevas tecnologías están impactando sus </a:t>
            </a:r>
            <a:r>
              <a:rPr lang="es-CO" sz="700" dirty="0" smtClean="0">
                <a:solidFill>
                  <a:schemeClr val="bg1">
                    <a:lumMod val="50000"/>
                  </a:schemeClr>
                </a:solidFill>
                <a:latin typeface="Trebuchet MS" pitchFamily="34" charset="0"/>
                <a:cs typeface="Calibri" pitchFamily="34" charset="0"/>
              </a:rPr>
              <a:t>vidas.</a:t>
            </a:r>
          </a:p>
          <a:p>
            <a:r>
              <a:rPr lang="es-CO" sz="700" dirty="0" smtClean="0">
                <a:solidFill>
                  <a:schemeClr val="bg1">
                    <a:lumMod val="50000"/>
                  </a:schemeClr>
                </a:solidFill>
                <a:latin typeface="Trebuchet MS" pitchFamily="34" charset="0"/>
                <a:cs typeface="Calibri" pitchFamily="34" charset="0"/>
              </a:rPr>
              <a:t>Fecha de realización: Octubre 2012.</a:t>
            </a:r>
            <a:endParaRPr lang="es-CO" sz="700" dirty="0">
              <a:solidFill>
                <a:schemeClr val="bg1">
                  <a:lumMod val="50000"/>
                </a:schemeClr>
              </a:solidFill>
              <a:latin typeface="Trebuchet MS" pitchFamily="34" charset="0"/>
              <a:cs typeface="Calibri" pitchFamily="34" charset="0"/>
            </a:endParaRPr>
          </a:p>
        </p:txBody>
      </p:sp>
      <p:grpSp>
        <p:nvGrpSpPr>
          <p:cNvPr id="12" name="11 Grupo"/>
          <p:cNvGrpSpPr/>
          <p:nvPr/>
        </p:nvGrpSpPr>
        <p:grpSpPr>
          <a:xfrm>
            <a:off x="822251" y="1069088"/>
            <a:ext cx="6180530" cy="3548986"/>
            <a:chOff x="822251" y="1069088"/>
            <a:chExt cx="6180530" cy="3548986"/>
          </a:xfrm>
        </p:grpSpPr>
        <p:grpSp>
          <p:nvGrpSpPr>
            <p:cNvPr id="10" name="9 Grupo"/>
            <p:cNvGrpSpPr/>
            <p:nvPr/>
          </p:nvGrpSpPr>
          <p:grpSpPr>
            <a:xfrm>
              <a:off x="822251" y="1069088"/>
              <a:ext cx="6180530" cy="3548986"/>
              <a:chOff x="822251" y="1069088"/>
              <a:chExt cx="6180530" cy="3548986"/>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477" t="21333" r="28042" b="8741"/>
              <a:stretch/>
            </p:blipFill>
            <p:spPr bwMode="auto">
              <a:xfrm>
                <a:off x="1869727" y="1069088"/>
                <a:ext cx="5133054" cy="3512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1041991" y="2488019"/>
                <a:ext cx="1339702" cy="183943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sp>
            <p:nvSpPr>
              <p:cNvPr id="8" name="7 Rectángulo"/>
              <p:cNvSpPr/>
              <p:nvPr/>
            </p:nvSpPr>
            <p:spPr>
              <a:xfrm>
                <a:off x="822251" y="2778642"/>
                <a:ext cx="1339702" cy="183943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sp>
            <p:nvSpPr>
              <p:cNvPr id="9" name="8 Rectángulo"/>
              <p:cNvSpPr/>
              <p:nvPr/>
            </p:nvSpPr>
            <p:spPr>
              <a:xfrm>
                <a:off x="1194391" y="2640419"/>
                <a:ext cx="1339702" cy="1839432"/>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grpSp>
        <p:sp>
          <p:nvSpPr>
            <p:cNvPr id="11" name="10 Rectángulo"/>
            <p:cNvSpPr/>
            <p:nvPr/>
          </p:nvSpPr>
          <p:spPr>
            <a:xfrm>
              <a:off x="4472763" y="4231757"/>
              <a:ext cx="1339702" cy="36859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CO" dirty="0"/>
            </a:p>
          </p:txBody>
        </p:sp>
      </p:grpSp>
    </p:spTree>
    <p:extLst>
      <p:ext uri="{BB962C8B-B14F-4D97-AF65-F5344CB8AC3E}">
        <p14:creationId xmlns:p14="http://schemas.microsoft.com/office/powerpoint/2010/main" val="272789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Havas Media Template">
      <a:dk1>
        <a:sysClr val="windowText" lastClr="000000"/>
      </a:dk1>
      <a:lt1>
        <a:sysClr val="window" lastClr="FFFFFF"/>
      </a:lt1>
      <a:dk2>
        <a:srgbClr val="DC002E"/>
      </a:dk2>
      <a:lt2>
        <a:srgbClr val="FFFFFF"/>
      </a:lt2>
      <a:accent1>
        <a:srgbClr val="DC002E"/>
      </a:accent1>
      <a:accent2>
        <a:srgbClr val="000000"/>
      </a:accent2>
      <a:accent3>
        <a:srgbClr val="878787"/>
      </a:accent3>
      <a:accent4>
        <a:srgbClr val="E17300"/>
      </a:accent4>
      <a:accent5>
        <a:srgbClr val="A6AD00"/>
      </a:accent5>
      <a:accent6>
        <a:srgbClr val="0D4A54"/>
      </a:accent6>
      <a:hlink>
        <a:srgbClr val="878787"/>
      </a:hlink>
      <a:folHlink>
        <a:srgbClr val="87878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1644</TotalTime>
  <Words>1326</Words>
  <Application>Microsoft Office PowerPoint</Application>
  <PresentationFormat>Presentación en pantalla (16:9)</PresentationFormat>
  <Paragraphs>160</Paragraphs>
  <Slides>23</Slides>
  <Notes>2</Notes>
  <HiddenSlides>0</HiddenSlides>
  <MMClips>3</MMClips>
  <ScaleCrop>false</ScaleCrop>
  <HeadingPairs>
    <vt:vector size="4" baseType="variant">
      <vt:variant>
        <vt:lpstr>Tema</vt:lpstr>
      </vt:variant>
      <vt:variant>
        <vt:i4>1</vt:i4>
      </vt:variant>
      <vt:variant>
        <vt:lpstr>Títulos de diapositiva</vt:lpstr>
      </vt:variant>
      <vt:variant>
        <vt:i4>23</vt:i4>
      </vt:variant>
    </vt:vector>
  </HeadingPairs>
  <TitlesOfParts>
    <vt:vector size="24" baseType="lpstr">
      <vt:lpstr>Office Theme</vt:lpstr>
      <vt:lpstr>ECOSISTEMA MÓVIL EN COLOMBIA</vt:lpstr>
      <vt:lpstr>Presentación de PowerPoint</vt:lpstr>
      <vt:lpstr>Objetivo</vt:lpstr>
      <vt:lpstr>Ecosistema móvil</vt:lpstr>
      <vt:lpstr>Penetración Móvil en Colombia</vt:lpstr>
      <vt:lpstr>Abonados Servicio Internet Móvil en Colombia</vt:lpstr>
      <vt:lpstr>Universo Móvil en Colombia</vt:lpstr>
      <vt:lpstr>Penetración SmartPhones</vt:lpstr>
      <vt:lpstr>Penetración de Tablets</vt:lpstr>
      <vt:lpstr>Uso de Multipantallas</vt:lpstr>
      <vt:lpstr>Algunos casos de éxito</vt:lpstr>
      <vt:lpstr>El Corte Inglés – Shopping on the Go</vt:lpstr>
      <vt:lpstr>El Corte Inglés – Shopping on the Go</vt:lpstr>
      <vt:lpstr>Sears – Auto Center</vt:lpstr>
      <vt:lpstr>Sears – Auto Center</vt:lpstr>
      <vt:lpstr>Dannon</vt:lpstr>
      <vt:lpstr>Dannon</vt:lpstr>
      <vt:lpstr>Tesco – Virtual Subway Store</vt:lpstr>
      <vt:lpstr>Tesco – Virtual Subway Store</vt:lpstr>
      <vt:lpstr>Emart - Sunny Sale Campaign</vt:lpstr>
      <vt:lpstr>Emart - Sunny Sale Campaign</vt:lpstr>
      <vt:lpstr>Oportunidades</vt:lpstr>
      <vt:lpstr>grACIAS</vt:lpstr>
    </vt:vector>
  </TitlesOfParts>
  <Company>GK Presentations Ltd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Ashraf EL-Gammal</dc:creator>
  <cp:lastModifiedBy>Harol Ruiz</cp:lastModifiedBy>
  <cp:revision>137</cp:revision>
  <dcterms:created xsi:type="dcterms:W3CDTF">2012-07-03T19:20:59Z</dcterms:created>
  <dcterms:modified xsi:type="dcterms:W3CDTF">2013-02-19T20:42:16Z</dcterms:modified>
</cp:coreProperties>
</file>